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258" r:id="rId2"/>
    <p:sldId id="473" r:id="rId3"/>
    <p:sldId id="474" r:id="rId4"/>
    <p:sldId id="563" r:id="rId5"/>
    <p:sldId id="475" r:id="rId6"/>
    <p:sldId id="476" r:id="rId7"/>
    <p:sldId id="477" r:id="rId8"/>
    <p:sldId id="480" r:id="rId9"/>
    <p:sldId id="481" r:id="rId10"/>
    <p:sldId id="482" r:id="rId11"/>
    <p:sldId id="483" r:id="rId12"/>
    <p:sldId id="484" r:id="rId13"/>
    <p:sldId id="486" r:id="rId14"/>
    <p:sldId id="542" r:id="rId15"/>
    <p:sldId id="487" r:id="rId16"/>
    <p:sldId id="564" r:id="rId17"/>
    <p:sldId id="543" r:id="rId18"/>
    <p:sldId id="490" r:id="rId19"/>
    <p:sldId id="544" r:id="rId20"/>
    <p:sldId id="547" r:id="rId21"/>
    <p:sldId id="558" r:id="rId22"/>
    <p:sldId id="565" r:id="rId23"/>
    <p:sldId id="493" r:id="rId24"/>
    <p:sldId id="562" r:id="rId25"/>
    <p:sldId id="559" r:id="rId26"/>
    <p:sldId id="566" r:id="rId27"/>
    <p:sldId id="567" r:id="rId28"/>
    <p:sldId id="497" r:id="rId29"/>
    <p:sldId id="499" r:id="rId30"/>
    <p:sldId id="500" r:id="rId31"/>
    <p:sldId id="501" r:id="rId32"/>
    <p:sldId id="545" r:id="rId33"/>
    <p:sldId id="508" r:id="rId34"/>
    <p:sldId id="568" r:id="rId35"/>
    <p:sldId id="569" r:id="rId36"/>
    <p:sldId id="570" r:id="rId37"/>
    <p:sldId id="511" r:id="rId38"/>
    <p:sldId id="512" r:id="rId39"/>
    <p:sldId id="571" r:id="rId40"/>
    <p:sldId id="514" r:id="rId41"/>
    <p:sldId id="515" r:id="rId42"/>
    <p:sldId id="516" r:id="rId43"/>
    <p:sldId id="517" r:id="rId44"/>
    <p:sldId id="572" r:id="rId45"/>
    <p:sldId id="573" r:id="rId46"/>
    <p:sldId id="522" r:id="rId47"/>
    <p:sldId id="574" r:id="rId48"/>
    <p:sldId id="575" r:id="rId49"/>
    <p:sldId id="576" r:id="rId50"/>
    <p:sldId id="546" r:id="rId51"/>
    <p:sldId id="577" r:id="rId52"/>
    <p:sldId id="578" r:id="rId53"/>
    <p:sldId id="541" r:id="rId54"/>
    <p:sldId id="529" r:id="rId55"/>
  </p:sldIdLst>
  <p:sldSz cx="9144000" cy="6858000" type="screen4x3"/>
  <p:notesSz cx="6858000" cy="9144000"/>
  <p:custDataLst>
    <p:tags r:id="rId58"/>
  </p:custDataLst>
  <p:defaultTextStyle>
    <a:defPPr>
      <a:defRPr lang="en-US"/>
    </a:defPPr>
    <a:lvl1pPr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1pPr>
    <a:lvl2pPr marL="4572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2pPr>
    <a:lvl3pPr marL="9144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3pPr>
    <a:lvl4pPr marL="13716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4pPr>
    <a:lvl5pPr marL="18288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5pPr>
    <a:lvl6pPr marL="2286000" algn="l" defTabSz="457200" rtl="0" eaLnBrk="1" latinLnBrk="0" hangingPunct="1">
      <a:defRPr kern="1200">
        <a:solidFill>
          <a:schemeClr val="tx1"/>
        </a:solidFill>
        <a:latin typeface="Calibri" pitchFamily="-107" charset="0"/>
        <a:ea typeface="MS PGothic" pitchFamily="34" charset="-128"/>
        <a:cs typeface="MS PGothic" pitchFamily="34" charset="-128"/>
      </a:defRPr>
    </a:lvl6pPr>
    <a:lvl7pPr marL="2743200" algn="l" defTabSz="457200" rtl="0" eaLnBrk="1" latinLnBrk="0" hangingPunct="1">
      <a:defRPr kern="1200">
        <a:solidFill>
          <a:schemeClr val="tx1"/>
        </a:solidFill>
        <a:latin typeface="Calibri" pitchFamily="-107" charset="0"/>
        <a:ea typeface="MS PGothic" pitchFamily="34" charset="-128"/>
        <a:cs typeface="MS PGothic" pitchFamily="34" charset="-128"/>
      </a:defRPr>
    </a:lvl7pPr>
    <a:lvl8pPr marL="3200400" algn="l" defTabSz="457200" rtl="0" eaLnBrk="1" latinLnBrk="0" hangingPunct="1">
      <a:defRPr kern="1200">
        <a:solidFill>
          <a:schemeClr val="tx1"/>
        </a:solidFill>
        <a:latin typeface="Calibri" pitchFamily="-107" charset="0"/>
        <a:ea typeface="MS PGothic" pitchFamily="34" charset="-128"/>
        <a:cs typeface="MS PGothic" pitchFamily="34" charset="-128"/>
      </a:defRPr>
    </a:lvl8pPr>
    <a:lvl9pPr marL="3657600" algn="l" defTabSz="457200" rtl="0" eaLnBrk="1" latinLnBrk="0" hangingPunct="1">
      <a:defRPr kern="1200">
        <a:solidFill>
          <a:schemeClr val="tx1"/>
        </a:solidFill>
        <a:latin typeface="Calibri" pitchFamily="-107" charset="0"/>
        <a:ea typeface="MS PGothic" pitchFamily="34" charset="-128"/>
        <a:cs typeface="MS PGothic" pitchFamily="34" charset="-128"/>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1492C7"/>
    <a:srgbClr val="C89ABB"/>
    <a:srgbClr val="9B5492"/>
    <a:srgbClr val="AC69A2"/>
    <a:srgbClr val="33CC33"/>
    <a:srgbClr val="7FDF3E"/>
    <a:srgbClr val="FF2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41"/>
    <p:restoredTop sz="63325" autoAdjust="0"/>
  </p:normalViewPr>
  <p:slideViewPr>
    <p:cSldViewPr snapToGrid="0">
      <p:cViewPr>
        <p:scale>
          <a:sx n="90" d="100"/>
          <a:sy n="90" d="100"/>
        </p:scale>
        <p:origin x="968" y="152"/>
      </p:cViewPr>
      <p:guideLst>
        <p:guide orient="horz" pos="4319"/>
        <p:guide pos="575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90" d="100"/>
          <a:sy n="90" d="100"/>
        </p:scale>
        <p:origin x="-1014" y="2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handoutMaster" Target="handoutMasters/handoutMaster1.xml"/><Relationship Id="rId58" Type="http://schemas.openxmlformats.org/officeDocument/2006/relationships/tags" Target="tags/tag1.xml"/><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CFDB0936-2B2D-3C47-8C8D-FEE098B9532C}" type="datetimeFigureOut">
              <a:rPr lang="en-US"/>
              <a:pPr/>
              <a:t>11/15/17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1E8E465-7B56-E246-965E-ED784270C32B}" type="slidenum">
              <a:rPr lang="en-US"/>
              <a:pPr/>
              <a:t>‹#›</a:t>
            </a:fld>
            <a:endParaRPr lang="en-US"/>
          </a:p>
        </p:txBody>
      </p:sp>
    </p:spTree>
    <p:extLst>
      <p:ext uri="{BB962C8B-B14F-4D97-AF65-F5344CB8AC3E}">
        <p14:creationId xmlns:p14="http://schemas.microsoft.com/office/powerpoint/2010/main" val="3575861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384787846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a:lstStyle/>
          <a:p>
            <a:r>
              <a:rPr lang="en-US" b="1" i="1" dirty="0"/>
              <a:t>Pre-class music: </a:t>
            </a:r>
            <a:r>
              <a:rPr lang="en-US" dirty="0"/>
              <a:t>“In the End” by </a:t>
            </a:r>
            <a:r>
              <a:rPr lang="en-US" dirty="0" err="1"/>
              <a:t>Linkin</a:t>
            </a:r>
            <a:r>
              <a:rPr lang="en-US" dirty="0"/>
              <a:t> Park (Link to Tip </a:t>
            </a:r>
            <a:r>
              <a:rPr lang="en-US" dirty="0" smtClean="0"/>
              <a:t>#050</a:t>
            </a:r>
            <a:r>
              <a:rPr lang="en-US" dirty="0"/>
              <a:t>)</a:t>
            </a:r>
          </a:p>
          <a:p>
            <a:endParaRPr lang="en-US" dirty="0"/>
          </a:p>
          <a:p>
            <a:r>
              <a:rPr lang="en-US" dirty="0"/>
              <a:t>This song provides a good opportunity to ask students what they think is “scarce” throughout the song, and why time is overlooked compared to the financial cost when making decisions.</a:t>
            </a: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Researchers cannot control everything in a model. </a:t>
            </a:r>
          </a:p>
          <a:p>
            <a:endParaRPr lang="en-US" dirty="0"/>
          </a:p>
          <a:p>
            <a:r>
              <a:rPr lang="en-US" dirty="0"/>
              <a:t>Suppose we are interested in how a person chooses how many hours to work:</a:t>
            </a:r>
          </a:p>
          <a:p>
            <a:pPr marL="171450" indent="-171450">
              <a:buFont typeface="Arial" charset="0"/>
              <a:buChar char="•"/>
            </a:pPr>
            <a:r>
              <a:rPr lang="en-US" dirty="0" err="1"/>
              <a:t>Endogeneous</a:t>
            </a:r>
            <a:r>
              <a:rPr lang="en-US" dirty="0"/>
              <a:t> factors = how much he or she is </a:t>
            </a:r>
            <a:r>
              <a:rPr lang="en-US" dirty="0" smtClean="0"/>
              <a:t>paid</a:t>
            </a:r>
          </a:p>
          <a:p>
            <a:pPr marL="171450" indent="-171450">
              <a:buFont typeface="Arial" charset="0"/>
              <a:buChar char="•"/>
            </a:pPr>
            <a:r>
              <a:rPr lang="en-US" dirty="0" err="1" smtClean="0"/>
              <a:t>Exogeneous</a:t>
            </a:r>
            <a:r>
              <a:rPr lang="en-US" dirty="0" smtClean="0"/>
              <a:t> </a:t>
            </a:r>
            <a:r>
              <a:rPr lang="en-US" dirty="0"/>
              <a:t>factors = the individual’s work ethic</a:t>
            </a:r>
          </a:p>
          <a:p>
            <a:r>
              <a:rPr lang="en-US" dirty="0"/>
              <a:t> </a:t>
            </a:r>
          </a:p>
          <a:p>
            <a:r>
              <a:rPr lang="en-US" b="1" i="1" dirty="0"/>
              <a:t>Classroom demonstration: </a:t>
            </a:r>
            <a:r>
              <a:rPr lang="en-US" dirty="0" smtClean="0"/>
              <a:t>Building </a:t>
            </a:r>
            <a:r>
              <a:rPr lang="en-US" dirty="0"/>
              <a:t>Paper Airplanes (Part 3</a:t>
            </a:r>
            <a:r>
              <a:rPr lang="en-US" dirty="0" smtClean="0"/>
              <a:t>)</a:t>
            </a:r>
            <a:endParaRPr lang="en-US" dirty="0"/>
          </a:p>
          <a:p>
            <a:r>
              <a:rPr lang="en-US" dirty="0"/>
              <a:t>This demonstration can be found in the Interactive Instructor’s Guide (see Tip </a:t>
            </a:r>
            <a:r>
              <a:rPr lang="en-US" dirty="0" smtClean="0"/>
              <a:t>#054</a:t>
            </a:r>
            <a:r>
              <a:rPr lang="en-US" dirty="0"/>
              <a:t>). </a:t>
            </a:r>
          </a:p>
          <a:p>
            <a:pPr marL="171450" indent="-171450">
              <a:buFont typeface="Arial" charset="0"/>
              <a:buChar char="•"/>
            </a:pPr>
            <a:r>
              <a:rPr lang="en-US" dirty="0"/>
              <a:t>Pick a target in the front of the class and have the rest of your students try to hit it.</a:t>
            </a:r>
          </a:p>
          <a:p>
            <a:pPr marL="628650" lvl="1" indent="-171450">
              <a:buFontTx/>
              <a:buChar char="•"/>
            </a:pPr>
            <a:r>
              <a:rPr lang="en-US" dirty="0">
                <a:cs typeface="MS PGothic" pitchFamily="34" charset="-128"/>
              </a:rPr>
              <a:t>The classroom provides a “controlled” experiment.</a:t>
            </a:r>
          </a:p>
          <a:p>
            <a:pPr marL="628650" lvl="1" indent="-171450">
              <a:buFontTx/>
              <a:buChar char="•"/>
            </a:pPr>
            <a:r>
              <a:rPr lang="en-US" dirty="0">
                <a:cs typeface="MS PGothic" pitchFamily="34" charset="-128"/>
              </a:rPr>
              <a:t>The models used are endogenous (built into the model).</a:t>
            </a:r>
          </a:p>
          <a:p>
            <a:pPr marL="628650" lvl="1" indent="-171450">
              <a:buFontTx/>
              <a:buChar char="•"/>
            </a:pPr>
            <a:r>
              <a:rPr lang="en-US" dirty="0">
                <a:cs typeface="MS PGothic" pitchFamily="34" charset="-128"/>
              </a:rPr>
              <a:t>Discuss what would happen if you took the experiment outside.</a:t>
            </a:r>
          </a:p>
          <a:p>
            <a:pPr lvl="2">
              <a:buFontTx/>
              <a:buChar char="•"/>
            </a:pPr>
            <a:r>
              <a:rPr lang="en-US" dirty="0">
                <a:ea typeface="ヒラギノ角ゴ Pro W3" pitchFamily="-107" charset="-128"/>
                <a:cs typeface="ヒラギノ角ゴ Pro W3" pitchFamily="-107" charset="-128"/>
              </a:rPr>
              <a:t>The weather and wind would affect the performance of the model but cannot be controlled (exogenous).</a:t>
            </a:r>
          </a:p>
          <a:p>
            <a:r>
              <a:rPr lang="en-US" dirty="0"/>
              <a:t> </a:t>
            </a:r>
          </a:p>
          <a:p>
            <a:pPr marL="628650" lvl="1" indent="-171450"/>
            <a:endParaRPr lang="en-US" dirty="0">
              <a:cs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Go through the list of questions on the slide.</a:t>
            </a:r>
          </a:p>
          <a:p>
            <a:pPr marL="171450" indent="-171450">
              <a:buFont typeface="Arial" charset="0"/>
              <a:buChar char="•"/>
            </a:pPr>
            <a:r>
              <a:rPr lang="en-US" dirty="0"/>
              <a:t>For the last question, mention the show </a:t>
            </a:r>
            <a:r>
              <a:rPr lang="en-US" i="1" dirty="0"/>
              <a:t>Deadliest Catch</a:t>
            </a:r>
            <a:r>
              <a:rPr lang="en-US" dirty="0"/>
              <a:t>. Even though some of the people on the show are young, relatively unskilled, and don’t have a college degree, the Alaskan crab fishermen get paid a lot of money since the job is so dangerous. </a:t>
            </a:r>
          </a:p>
          <a:p>
            <a:r>
              <a:rPr lang="en-US" dirty="0"/>
              <a:t> </a:t>
            </a:r>
          </a:p>
          <a:p>
            <a:pPr marL="0" lvl="1">
              <a:spcBef>
                <a:spcPct val="0"/>
              </a:spcBef>
            </a:pPr>
            <a:endParaRPr lang="en-US" dirty="0">
              <a:cs typeface="MS PGothic" pitchFamily="34" charset="-128"/>
            </a:endParaRPr>
          </a:p>
          <a:p>
            <a:pPr>
              <a:spcBef>
                <a:spcPct val="0"/>
              </a:spcBef>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 </a:t>
            </a:r>
            <a:endParaRPr lang="en-US" dirty="0"/>
          </a:p>
          <a:p>
            <a:r>
              <a:rPr lang="en-US" dirty="0"/>
              <a:t>Clicking through the slide will reveal the answers (of what kind of effect each example is), so ask students to predict first.</a:t>
            </a:r>
          </a:p>
          <a:p>
            <a:r>
              <a:rPr lang="en-US" dirty="0"/>
              <a:t> </a:t>
            </a:r>
          </a:p>
          <a:p>
            <a:r>
              <a:rPr lang="en-US" b="1" i="1" dirty="0"/>
              <a:t>Lecture notes:</a:t>
            </a:r>
            <a:endParaRPr lang="en-US" dirty="0"/>
          </a:p>
          <a:p>
            <a:r>
              <a:rPr lang="en-US" dirty="0"/>
              <a:t>This is an example of a model to predict the wage of a person.</a:t>
            </a:r>
          </a:p>
          <a:p>
            <a:endParaRPr lang="en-US" dirty="0"/>
          </a:p>
          <a:p>
            <a:r>
              <a:rPr lang="en-US" dirty="0"/>
              <a:t>The equation uses function notation.</a:t>
            </a:r>
          </a:p>
          <a:p>
            <a:pPr marL="171450" indent="-171450">
              <a:buFont typeface="Arial" charset="0"/>
              <a:buChar char="•"/>
            </a:pPr>
            <a:r>
              <a:rPr lang="en-US" dirty="0"/>
              <a:t>Read as, “The wage is a function of education, age, experience, skills, working conditions, and gender.”</a:t>
            </a:r>
          </a:p>
          <a:p>
            <a:pPr marL="628650" lvl="1" indent="-171450">
              <a:buFontTx/>
              <a:buChar char="•"/>
            </a:pPr>
            <a:r>
              <a:rPr lang="en-US" dirty="0">
                <a:cs typeface="MS PGothic" pitchFamily="34" charset="-128"/>
              </a:rPr>
              <a:t>These are all endogenous variables.</a:t>
            </a:r>
          </a:p>
          <a:p>
            <a:endParaRPr lang="en-US" dirty="0"/>
          </a:p>
          <a:p>
            <a:r>
              <a:rPr lang="en-US" dirty="0"/>
              <a:t>The goal is to understand the effect of each variable separately.</a:t>
            </a:r>
          </a:p>
          <a:p>
            <a:pPr marL="171450" indent="-171450">
              <a:buFont typeface="Arial" charset="0"/>
              <a:buChar char="•"/>
            </a:pPr>
            <a:r>
              <a:rPr lang="en-US" dirty="0"/>
              <a:t>You must use the </a:t>
            </a:r>
            <a:r>
              <a:rPr lang="en-US" i="1" dirty="0"/>
              <a:t>ceteris paribus </a:t>
            </a:r>
            <a:r>
              <a:rPr lang="en-US" dirty="0" smtClean="0"/>
              <a:t>assumption.</a:t>
            </a:r>
          </a:p>
          <a:p>
            <a:pPr marL="171450" indent="-171450">
              <a:buFont typeface="Arial" charset="0"/>
              <a:buChar char="•"/>
            </a:pPr>
            <a:r>
              <a:rPr lang="en-US" dirty="0" smtClean="0"/>
              <a:t>What </a:t>
            </a:r>
            <a:r>
              <a:rPr lang="en-US" dirty="0"/>
              <a:t>happens if we change </a:t>
            </a:r>
            <a:r>
              <a:rPr lang="en-US" i="1" dirty="0"/>
              <a:t>just one</a:t>
            </a:r>
            <a:r>
              <a:rPr lang="en-US" dirty="0"/>
              <a:t> of the variables and hold the rest constant? How will wage be affected?</a:t>
            </a:r>
          </a:p>
          <a:p>
            <a:endParaRPr lang="en-US" dirty="0"/>
          </a:p>
          <a:p>
            <a:r>
              <a:rPr lang="en-US" dirty="0"/>
              <a:t>These are endogenous variables. </a:t>
            </a:r>
          </a:p>
          <a:p>
            <a:r>
              <a:rPr lang="en-US" dirty="0"/>
              <a:t> </a:t>
            </a:r>
          </a:p>
          <a:p>
            <a:r>
              <a:rPr lang="en-US" dirty="0"/>
              <a:t>Ask students if they can come up with any exogenous variables. Some exogenous variables can include the following:</a:t>
            </a:r>
          </a:p>
          <a:p>
            <a:pPr marL="171450" indent="-171450">
              <a:buFont typeface="Arial" charset="0"/>
              <a:buChar char="•"/>
            </a:pPr>
            <a:r>
              <a:rPr lang="en-US" dirty="0"/>
              <a:t>Labor market conditions</a:t>
            </a:r>
          </a:p>
          <a:p>
            <a:pPr marL="171450" indent="-171450">
              <a:buFont typeface="Arial" charset="0"/>
              <a:buChar char="•"/>
            </a:pPr>
            <a:r>
              <a:rPr lang="en-US" dirty="0"/>
              <a:t>State of the economy (boom or bust</a:t>
            </a:r>
            <a:r>
              <a:rPr lang="en-US" dirty="0" smtClean="0"/>
              <a:t>)</a:t>
            </a:r>
            <a:r>
              <a:rPr lang="en-US" dirty="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sz="1400" dirty="0"/>
          </a:p>
          <a:p>
            <a:pPr marL="171450" indent="-171450">
              <a:buFont typeface="Arial" charset="0"/>
              <a:buChar char="•"/>
            </a:pPr>
            <a:r>
              <a:rPr lang="en-US" dirty="0"/>
              <a:t>Prior to 2006, bank models assumed that real estate prices would continually rise.</a:t>
            </a:r>
            <a:endParaRPr lang="en-US" sz="1400" dirty="0"/>
          </a:p>
          <a:p>
            <a:pPr marL="628650" lvl="1" indent="-171450">
              <a:buFontTx/>
              <a:buChar char="•"/>
            </a:pPr>
            <a:r>
              <a:rPr lang="en-US" dirty="0">
                <a:cs typeface="MS PGothic" pitchFamily="34" charset="-128"/>
              </a:rPr>
              <a:t>They had risen for many years in the past</a:t>
            </a:r>
            <a:endParaRPr lang="en-US" sz="1400" dirty="0">
              <a:cs typeface="MS PGothic" pitchFamily="34" charset="-128"/>
            </a:endParaRPr>
          </a:p>
          <a:p>
            <a:pPr marL="171450" indent="-171450">
              <a:buFont typeface="Arial" charset="0"/>
              <a:buChar char="•"/>
            </a:pPr>
            <a:r>
              <a:rPr lang="en-US" dirty="0"/>
              <a:t>That faulty assumption cost banks and other financial organizations a great deal of money during the financial crisis.</a:t>
            </a:r>
            <a:endParaRPr lang="en-US" sz="1400" dirty="0"/>
          </a:p>
          <a:p>
            <a:pPr marL="628650" lvl="1" indent="-171450">
              <a:buFontTx/>
              <a:buChar char="•"/>
            </a:pPr>
            <a:r>
              <a:rPr lang="en-US" dirty="0">
                <a:cs typeface="MS PGothic" pitchFamily="34" charset="-128"/>
              </a:rPr>
              <a:t>The entire financial market was on the brink of collapse.</a:t>
            </a:r>
            <a:endParaRPr lang="en-US" sz="1400" dirty="0">
              <a:cs typeface="MS PGothic" pitchFamily="34" charset="-128"/>
            </a:endParaRPr>
          </a:p>
          <a:p>
            <a:pPr marL="628650" lvl="1" indent="-171450">
              <a:spcBef>
                <a:spcPct val="0"/>
              </a:spcBef>
            </a:pPr>
            <a:endParaRPr lang="en-US" sz="1100" dirty="0">
              <a:cs typeface="MS PGothic"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r>
              <a:rPr lang="en-US" b="1" i="1"/>
              <a:t>Clicker question:</a:t>
            </a:r>
            <a:endParaRPr lang="en-US"/>
          </a:p>
          <a:p>
            <a:r>
              <a:rPr lang="en-US"/>
              <a:t>Correct answer: B, It could lead to poor economic decisions.</a:t>
            </a:r>
          </a:p>
          <a:p>
            <a:endParaRPr lang="en-US"/>
          </a:p>
          <a:p>
            <a:r>
              <a:rPr lang="en-US"/>
              <a:t>If your model is based on bad assumptions, the results given may not have the desired real-world results you hoped for. </a:t>
            </a:r>
          </a:p>
          <a:p>
            <a:endParaRPr lang="en-US"/>
          </a:p>
          <a:p>
            <a:r>
              <a:rPr lang="en-US"/>
              <a:t>Think about the financial crisis just discussed on the previous slide. The models did not include a variable for falling home prices because they assumed that the prices would </a:t>
            </a:r>
            <a:r>
              <a:rPr lang="en-US" i="1"/>
              <a:t>never</a:t>
            </a:r>
            <a:r>
              <a:rPr lang="en-US"/>
              <a:t> fall.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r>
              <a:rPr lang="en-US" b="1" i="1" dirty="0"/>
              <a:t>Lecture notes:</a:t>
            </a:r>
            <a:endParaRPr lang="en-US" dirty="0"/>
          </a:p>
          <a:p>
            <a:r>
              <a:rPr lang="en-US" dirty="0"/>
              <a:t>The assumptions of the model help preserve </a:t>
            </a:r>
            <a:r>
              <a:rPr lang="en-US" i="1" dirty="0"/>
              <a:t>ceteris paribus</a:t>
            </a:r>
            <a:r>
              <a:rPr lang="en-US" dirty="0"/>
              <a:t>. </a:t>
            </a:r>
            <a:r>
              <a:rPr lang="en-US" dirty="0" smtClean="0"/>
              <a:t>We will use pizzas and wings as an</a:t>
            </a:r>
            <a:r>
              <a:rPr lang="en-US" baseline="0" dirty="0" smtClean="0"/>
              <a:t> example of two goods.</a:t>
            </a:r>
            <a:endParaRPr lang="en-US" dirty="0"/>
          </a:p>
          <a:p>
            <a:endParaRPr lang="en-US" dirty="0"/>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2.1</a:t>
            </a:r>
          </a:p>
          <a:p>
            <a:r>
              <a:rPr lang="en-US" dirty="0"/>
              <a:t> </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1" i="1" dirty="0" smtClean="0"/>
              <a:t>Lecture tip:</a:t>
            </a:r>
          </a:p>
          <a:p>
            <a:pPr marL="0" marR="0" indent="0" algn="l" defTabSz="457200" rtl="0" eaLnBrk="0" fontAlgn="base" latinLnBrk="0" hangingPunct="0">
              <a:lnSpc>
                <a:spcPct val="100000"/>
              </a:lnSpc>
              <a:spcBef>
                <a:spcPct val="30000"/>
              </a:spcBef>
              <a:spcAft>
                <a:spcPct val="0"/>
              </a:spcAft>
              <a:buClrTx/>
              <a:buSzTx/>
              <a:buFontTx/>
              <a:buNone/>
              <a:tabLst/>
              <a:defRPr/>
            </a:pPr>
            <a:r>
              <a:rPr lang="en-US" b="0" i="1" dirty="0" smtClean="0"/>
              <a:t>Click through the</a:t>
            </a:r>
            <a:r>
              <a:rPr lang="en-US" b="0" i="1" baseline="0" dirty="0" smtClean="0"/>
              <a:t> slide to reveal each part of the figure.</a:t>
            </a:r>
            <a:endParaRPr lang="en-US" b="0" dirty="0" smtClean="0"/>
          </a:p>
          <a:p>
            <a:endParaRPr lang="en-US" dirty="0"/>
          </a:p>
          <a:p>
            <a:r>
              <a:rPr lang="en-US" b="1" i="1" dirty="0"/>
              <a:t>Lecture notes:</a:t>
            </a:r>
            <a:endParaRPr lang="en-US" dirty="0"/>
          </a:p>
          <a:p>
            <a:r>
              <a:rPr lang="en-US" dirty="0"/>
              <a:t>The diagram shows the production possibilities frontier (PPF) for two goods: </a:t>
            </a:r>
          </a:p>
          <a:p>
            <a:pPr>
              <a:buFont typeface="Calibri" pitchFamily="-107" charset="0"/>
              <a:buAutoNum type="arabicPeriod"/>
            </a:pPr>
            <a:r>
              <a:rPr lang="en-US" dirty="0" smtClean="0"/>
              <a:t> Wings </a:t>
            </a:r>
            <a:r>
              <a:rPr lang="en-US" dirty="0"/>
              <a:t>(measured on the horizontal axis)</a:t>
            </a:r>
          </a:p>
          <a:p>
            <a:pPr>
              <a:buFont typeface="Calibri" pitchFamily="-107" charset="0"/>
              <a:buAutoNum type="arabicPeriod"/>
            </a:pPr>
            <a:r>
              <a:rPr lang="en-US" dirty="0" smtClean="0"/>
              <a:t> Pizza </a:t>
            </a:r>
            <a:r>
              <a:rPr lang="en-US" dirty="0"/>
              <a:t>(measured on the vertical axis)</a:t>
            </a:r>
          </a:p>
          <a:p>
            <a:endParaRPr lang="en-US" dirty="0"/>
          </a:p>
          <a:p>
            <a:r>
              <a:rPr lang="en-US" dirty="0"/>
              <a:t>First click:</a:t>
            </a:r>
          </a:p>
          <a:p>
            <a:pPr marL="171450" indent="-171450">
              <a:buFont typeface="Arial" charset="0"/>
              <a:buChar char="•"/>
            </a:pPr>
            <a:r>
              <a:rPr lang="en-US" dirty="0"/>
              <a:t>If the economy uses all its resources and produces only pizzas, it can produce 100 pizzas (point A</a:t>
            </a:r>
            <a:r>
              <a:rPr lang="en-US" dirty="0" smtClean="0"/>
              <a:t>).</a:t>
            </a:r>
          </a:p>
          <a:p>
            <a:pPr marL="171450" indent="-171450">
              <a:buFont typeface="Arial" charset="0"/>
              <a:buChar char="•"/>
            </a:pPr>
            <a:r>
              <a:rPr lang="en-US" dirty="0" smtClean="0"/>
              <a:t>If </a:t>
            </a:r>
            <a:r>
              <a:rPr lang="en-US" dirty="0"/>
              <a:t>the economy uses all its resources and only produces wings, it can produce 300 wings (point B</a:t>
            </a:r>
            <a:r>
              <a:rPr lang="en-US" dirty="0" smtClean="0"/>
              <a:t>).</a:t>
            </a:r>
            <a:endParaRPr lang="en-US" dirty="0"/>
          </a:p>
          <a:p>
            <a:r>
              <a:rPr lang="en-US" dirty="0"/>
              <a:t>Second click:</a:t>
            </a:r>
          </a:p>
          <a:p>
            <a:pPr marL="171450" indent="-171450">
              <a:buFont typeface="Arial" charset="0"/>
              <a:buChar char="•"/>
            </a:pPr>
            <a:r>
              <a:rPr lang="en-US" dirty="0"/>
              <a:t>Alternatively, the economy may want to produce some of each good. (Variety is a good thing!)</a:t>
            </a:r>
          </a:p>
          <a:p>
            <a:pPr marL="171450" indent="-171450">
              <a:buFont typeface="Arial" charset="0"/>
              <a:buChar char="•"/>
            </a:pPr>
            <a:r>
              <a:rPr lang="en-US" dirty="0"/>
              <a:t>At point C, the economy is using all its resources to produce 70 pizzas and 90 wings.</a:t>
            </a:r>
          </a:p>
          <a:p>
            <a:pPr marL="171450" indent="-171450">
              <a:buFont typeface="Arial" charset="0"/>
              <a:buChar char="•"/>
            </a:pPr>
            <a:r>
              <a:rPr lang="en-US" dirty="0"/>
              <a:t>At point D, the economy is using all its resources to produce 50 pizzas and 150 wings.</a:t>
            </a:r>
          </a:p>
          <a:p>
            <a:endParaRPr lang="en-US" dirty="0"/>
          </a:p>
          <a:p>
            <a:r>
              <a:rPr lang="en-US" dirty="0"/>
              <a:t>At any point along the PPF, the economy is using all its resources.</a:t>
            </a:r>
          </a:p>
          <a:p>
            <a:endParaRPr lang="en-US" dirty="0"/>
          </a:p>
          <a:p>
            <a:r>
              <a:rPr lang="en-US" dirty="0"/>
              <a:t>Third click:</a:t>
            </a:r>
          </a:p>
          <a:p>
            <a:pPr marL="171450" indent="-171450">
              <a:buFont typeface="Arial" charset="0"/>
              <a:buChar char="•"/>
            </a:pPr>
            <a:r>
              <a:rPr lang="en-US" dirty="0"/>
              <a:t>At point F, the economy is only producing 40 pizzas and 70 wings.</a:t>
            </a:r>
          </a:p>
          <a:p>
            <a:pPr marL="171450" indent="-171450">
              <a:buFont typeface="Arial" charset="0"/>
              <a:buChar char="•"/>
            </a:pPr>
            <a:r>
              <a:rPr lang="en-US" dirty="0"/>
              <a:t>It could produce more wings, more pizza, or more of both goods by using more resources.</a:t>
            </a:r>
          </a:p>
          <a:p>
            <a:endParaRPr lang="en-US" dirty="0"/>
          </a:p>
          <a:p>
            <a:r>
              <a:rPr lang="en-US" dirty="0"/>
              <a:t>Fourth click:</a:t>
            </a:r>
          </a:p>
          <a:p>
            <a:pPr marL="171450" indent="-171450">
              <a:buFont typeface="Arial" charset="0"/>
              <a:buChar char="•"/>
            </a:pPr>
            <a:r>
              <a:rPr lang="en-US" dirty="0"/>
              <a:t>Points inside the PPF indicate an inefficient use of resources.</a:t>
            </a:r>
          </a:p>
          <a:p>
            <a:endParaRPr lang="en-US" dirty="0"/>
          </a:p>
          <a:p>
            <a:r>
              <a:rPr lang="en-US" dirty="0"/>
              <a:t>Fifth click:</a:t>
            </a:r>
          </a:p>
          <a:p>
            <a:pPr marL="171450" indent="-171450">
              <a:buFont typeface="Arial" charset="0"/>
              <a:buChar char="•"/>
            </a:pPr>
            <a:r>
              <a:rPr lang="en-US" dirty="0"/>
              <a:t>Points outside the PPF (such as point E) represent an unattainable level of output given the current resources and technology.</a:t>
            </a:r>
          </a:p>
          <a:p>
            <a:pPr marL="628650" lvl="1" indent="-171450">
              <a:buFontTx/>
              <a:buChar char="•"/>
            </a:pPr>
            <a:r>
              <a:rPr lang="en-US" dirty="0">
                <a:cs typeface="MS PGothic" pitchFamily="34" charset="-128"/>
              </a:rPr>
              <a:t>This is desirable but not feasible.</a:t>
            </a:r>
          </a:p>
          <a:p>
            <a:r>
              <a:rPr lang="en-US" dirty="0"/>
              <a:t> </a:t>
            </a:r>
          </a:p>
          <a:p>
            <a:r>
              <a:rPr lang="en-US" b="1" i="1" dirty="0"/>
              <a:t>Classroom demonstration: </a:t>
            </a:r>
            <a:r>
              <a:rPr lang="en-US" dirty="0" smtClean="0"/>
              <a:t>PPF </a:t>
            </a:r>
            <a:r>
              <a:rPr lang="en-US" dirty="0"/>
              <a:t>Game (Part 1</a:t>
            </a:r>
            <a:r>
              <a:rPr lang="en-US" dirty="0" smtClean="0"/>
              <a:t>)</a:t>
            </a:r>
            <a:endParaRPr lang="en-US" dirty="0"/>
          </a:p>
          <a:p>
            <a:r>
              <a:rPr lang="en-US" dirty="0"/>
              <a:t>This demonstration can be found in the Interactive Instructor’s Guide (see Tip </a:t>
            </a:r>
            <a:r>
              <a:rPr lang="en-US" dirty="0" smtClean="0"/>
              <a:t>#064</a:t>
            </a:r>
            <a:r>
              <a:rPr lang="en-US" dirty="0"/>
              <a:t>). </a:t>
            </a:r>
          </a:p>
          <a:p>
            <a:pPr marL="171450" indent="-171450">
              <a:buFont typeface="Arial" charset="0"/>
              <a:buChar char="•"/>
            </a:pPr>
            <a:r>
              <a:rPr lang="en-US" dirty="0"/>
              <a:t>Build a PPF with your class: student volunteers doing pushups and texting.</a:t>
            </a:r>
          </a:p>
          <a:p>
            <a:pPr marL="628650" lvl="1" indent="-171450">
              <a:buFontTx/>
              <a:buChar char="•"/>
            </a:pPr>
            <a:r>
              <a:rPr lang="en-US" dirty="0">
                <a:cs typeface="MS PGothic" pitchFamily="34" charset="-128"/>
              </a:rPr>
              <a:t>Spend 30 seconds each doing each activity.</a:t>
            </a:r>
          </a:p>
          <a:p>
            <a:pPr marL="628650" lvl="1" indent="-171450">
              <a:buFontTx/>
              <a:buChar char="•"/>
            </a:pPr>
            <a:r>
              <a:rPr lang="en-US" dirty="0">
                <a:cs typeface="MS PGothic" pitchFamily="34" charset="-128"/>
              </a:rPr>
              <a:t>You can return to this activity when you discuss specialization and trade.</a:t>
            </a:r>
          </a:p>
          <a:p>
            <a:pPr>
              <a:buFontTx/>
              <a:buNone/>
            </a:pPr>
            <a:endParaRPr lang="en-US" sz="1000" dirty="0" smtClean="0"/>
          </a:p>
          <a:p>
            <a:pPr>
              <a:buFontTx/>
              <a:buNone/>
            </a:pPr>
            <a:r>
              <a:rPr lang="en-US" sz="1000" dirty="0" smtClean="0"/>
              <a:t>[top: </a:t>
            </a:r>
            <a:r>
              <a:rPr lang="en-US" sz="1200" b="0" i="0" u="none" strike="noStrike" kern="1200" dirty="0" smtClean="0">
                <a:solidFill>
                  <a:schemeClr val="tx1"/>
                </a:solidFill>
                <a:effectLst/>
                <a:latin typeface="+mn-lt"/>
                <a:ea typeface="MS PGothic" pitchFamily="34" charset="-128"/>
                <a:cs typeface="MS PGothic" pitchFamily="34" charset="-128"/>
              </a:rPr>
              <a:t>© </a:t>
            </a:r>
            <a:r>
              <a:rPr lang="en-US" sz="1200" b="0" i="0" u="none" strike="noStrike" kern="1200" dirty="0" err="1" smtClean="0">
                <a:solidFill>
                  <a:schemeClr val="tx1"/>
                </a:solidFill>
                <a:effectLst/>
                <a:latin typeface="+mn-lt"/>
                <a:ea typeface="MS PGothic" pitchFamily="34" charset="-128"/>
                <a:cs typeface="MS PGothic" pitchFamily="34" charset="-128"/>
              </a:rPr>
              <a:t>Serafino</a:t>
            </a:r>
            <a:r>
              <a:rPr lang="en-US" sz="1200" b="0" i="0" u="none" strike="noStrike" kern="1200" dirty="0" smtClean="0">
                <a:solidFill>
                  <a:schemeClr val="tx1"/>
                </a:solidFill>
                <a:effectLst/>
                <a:latin typeface="+mn-lt"/>
                <a:ea typeface="MS PGothic" pitchFamily="34" charset="-128"/>
                <a:cs typeface="MS PGothic" pitchFamily="34" charset="-128"/>
              </a:rPr>
              <a:t> </a:t>
            </a:r>
            <a:r>
              <a:rPr lang="en-US" sz="1200" b="0" i="0" u="none" strike="noStrike" kern="1200" dirty="0" err="1" smtClean="0">
                <a:solidFill>
                  <a:schemeClr val="tx1"/>
                </a:solidFill>
                <a:effectLst/>
                <a:latin typeface="+mn-lt"/>
                <a:ea typeface="MS PGothic" pitchFamily="34" charset="-128"/>
                <a:cs typeface="MS PGothic" pitchFamily="34" charset="-128"/>
              </a:rPr>
              <a:t>Mozzo</a:t>
            </a:r>
            <a:r>
              <a:rPr lang="en-US" sz="1200" b="0" i="0" u="none" strike="noStrike" kern="1200" dirty="0" smtClean="0">
                <a:solidFill>
                  <a:schemeClr val="tx1"/>
                </a:solidFill>
                <a:effectLst/>
                <a:latin typeface="+mn-lt"/>
                <a:ea typeface="MS PGothic" pitchFamily="34" charset="-128"/>
                <a:cs typeface="MS PGothic" pitchFamily="34" charset="-128"/>
              </a:rPr>
              <a:t>/</a:t>
            </a:r>
            <a:r>
              <a:rPr lang="en-US" sz="1200" b="0" i="0" u="none" strike="noStrike" kern="1200" dirty="0" err="1" smtClean="0">
                <a:solidFill>
                  <a:schemeClr val="tx1"/>
                </a:solidFill>
                <a:effectLst/>
                <a:latin typeface="+mn-lt"/>
                <a:ea typeface="MS PGothic" pitchFamily="34" charset="-128"/>
                <a:cs typeface="MS PGothic" pitchFamily="34" charset="-128"/>
              </a:rPr>
              <a:t>iStockphoto</a:t>
            </a:r>
            <a:r>
              <a:rPr lang="en-US" sz="1000" b="0" i="0" u="none" strike="noStrike" kern="1200" dirty="0" smtClean="0">
                <a:solidFill>
                  <a:schemeClr val="tx1"/>
                </a:solidFill>
                <a:effectLst/>
                <a:latin typeface="+mn-lt"/>
                <a:ea typeface="MS PGothic" pitchFamily="34" charset="-128"/>
                <a:cs typeface="MS PGothic" pitchFamily="34" charset="-128"/>
              </a:rPr>
              <a:t>]</a:t>
            </a:r>
            <a:endParaRPr lang="en-US" sz="1000" dirty="0"/>
          </a:p>
        </p:txBody>
      </p:sp>
    </p:spTree>
    <p:extLst>
      <p:ext uri="{BB962C8B-B14F-4D97-AF65-F5344CB8AC3E}">
        <p14:creationId xmlns:p14="http://schemas.microsoft.com/office/powerpoint/2010/main" val="1849591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r>
              <a:rPr lang="en-US" b="1" i="1"/>
              <a:t>Clicker question:</a:t>
            </a:r>
            <a:endParaRPr lang="en-US"/>
          </a:p>
          <a:p>
            <a:r>
              <a:rPr lang="en-US"/>
              <a:t>Correct answer: D, on the PPF.</a:t>
            </a:r>
          </a:p>
          <a:p>
            <a:endParaRPr lang="en-US"/>
          </a:p>
          <a:p>
            <a:r>
              <a:rPr lang="en-US"/>
              <a:t>Efficient points are ON the PPF; inefficient points are INSIDE the PPF. </a:t>
            </a:r>
          </a:p>
          <a:p>
            <a:endParaRPr lang="en-US"/>
          </a:p>
          <a:p>
            <a:r>
              <a:rPr lang="en-US"/>
              <a:t>Points outside the PPF are currently unattainable.</a:t>
            </a:r>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Go through several numerical examples here, moving from point A to point C, from point C to point D, and from point D to point B.</a:t>
            </a:r>
          </a:p>
          <a:p>
            <a:endParaRPr lang="en-US" dirty="0"/>
          </a:p>
          <a:p>
            <a:r>
              <a:rPr lang="en-US" dirty="0"/>
              <a:t>From point A to point C:</a:t>
            </a:r>
          </a:p>
          <a:p>
            <a:pPr marL="171450" indent="-171450">
              <a:buFont typeface="Arial" charset="0"/>
              <a:buChar char="•"/>
            </a:pPr>
            <a:r>
              <a:rPr lang="en-US" dirty="0"/>
              <a:t>Gain 90 </a:t>
            </a:r>
            <a:r>
              <a:rPr lang="en-US" dirty="0" smtClean="0"/>
              <a:t>wings</a:t>
            </a:r>
          </a:p>
          <a:p>
            <a:pPr marL="171450" indent="-171450">
              <a:buFont typeface="Arial" charset="0"/>
              <a:buChar char="•"/>
            </a:pPr>
            <a:r>
              <a:rPr lang="en-US" dirty="0" smtClean="0"/>
              <a:t>Give </a:t>
            </a:r>
            <a:r>
              <a:rPr lang="en-US" dirty="0"/>
              <a:t>up 30 </a:t>
            </a:r>
            <a:r>
              <a:rPr lang="en-US" dirty="0" smtClean="0"/>
              <a:t>pizzas</a:t>
            </a:r>
          </a:p>
          <a:p>
            <a:pPr marL="171450" indent="-171450">
              <a:buFont typeface="Arial" charset="0"/>
              <a:buChar char="•"/>
            </a:pPr>
            <a:r>
              <a:rPr lang="en-US" dirty="0" smtClean="0"/>
              <a:t>Opportunity </a:t>
            </a:r>
            <a:r>
              <a:rPr lang="en-US" dirty="0"/>
              <a:t>cost of a wing = 30/90 = 1/3 pizza</a:t>
            </a:r>
          </a:p>
          <a:p>
            <a:endParaRPr lang="en-US" dirty="0"/>
          </a:p>
          <a:p>
            <a:r>
              <a:rPr lang="en-US" dirty="0"/>
              <a:t>From point C to point D:</a:t>
            </a:r>
          </a:p>
          <a:p>
            <a:pPr marL="171450" indent="-171450">
              <a:buFont typeface="Arial" charset="0"/>
              <a:buChar char="•"/>
            </a:pPr>
            <a:r>
              <a:rPr lang="en-US" dirty="0"/>
              <a:t>Gain 60 wings</a:t>
            </a:r>
          </a:p>
          <a:p>
            <a:pPr marL="171450" indent="-171450">
              <a:buFont typeface="Arial" charset="0"/>
              <a:buChar char="•"/>
            </a:pPr>
            <a:r>
              <a:rPr lang="en-US" dirty="0"/>
              <a:t>Give up 20 pizzas</a:t>
            </a:r>
          </a:p>
          <a:p>
            <a:pPr marL="171450" indent="-171450">
              <a:buFont typeface="Arial" charset="0"/>
              <a:buChar char="•"/>
            </a:pPr>
            <a:r>
              <a:rPr lang="en-US" dirty="0"/>
              <a:t>Opportunity cost of a wing = 20/60 = 1/3 pizza</a:t>
            </a:r>
          </a:p>
          <a:p>
            <a:endParaRPr lang="en-US" dirty="0"/>
          </a:p>
          <a:p>
            <a:r>
              <a:rPr lang="en-US" dirty="0"/>
              <a:t>From point D to point E:</a:t>
            </a:r>
          </a:p>
          <a:p>
            <a:pPr marL="171450" indent="-171450">
              <a:buFont typeface="Arial" charset="0"/>
              <a:buChar char="•"/>
            </a:pPr>
            <a:r>
              <a:rPr lang="en-US" dirty="0"/>
              <a:t>Gain 150 </a:t>
            </a:r>
            <a:r>
              <a:rPr lang="en-US" dirty="0" smtClean="0"/>
              <a:t>wings</a:t>
            </a:r>
          </a:p>
          <a:p>
            <a:pPr marL="171450" indent="-171450">
              <a:buFont typeface="Arial" charset="0"/>
              <a:buChar char="•"/>
            </a:pPr>
            <a:r>
              <a:rPr lang="en-US" dirty="0" smtClean="0"/>
              <a:t>Give </a:t>
            </a:r>
            <a:r>
              <a:rPr lang="en-US" dirty="0"/>
              <a:t>up 50 </a:t>
            </a:r>
            <a:r>
              <a:rPr lang="en-US" dirty="0" smtClean="0"/>
              <a:t>pizzas</a:t>
            </a:r>
          </a:p>
          <a:p>
            <a:pPr marL="171450" indent="-171450">
              <a:buFont typeface="Arial" charset="0"/>
              <a:buChar char="•"/>
            </a:pPr>
            <a:r>
              <a:rPr lang="en-US" dirty="0" smtClean="0"/>
              <a:t>Opportunity </a:t>
            </a:r>
            <a:r>
              <a:rPr lang="en-US" dirty="0"/>
              <a:t>cost of a wing = 50/150 = 1/3 pizza</a:t>
            </a:r>
          </a:p>
          <a:p>
            <a:r>
              <a:rPr lang="en-US" dirty="0"/>
              <a:t> </a:t>
            </a:r>
          </a:p>
          <a:p>
            <a:r>
              <a:rPr lang="en-US" dirty="0"/>
              <a:t>Because the PPF is a straight line, the slope is constant.</a:t>
            </a:r>
          </a:p>
          <a:p>
            <a:pPr marL="171450" indent="-171450">
              <a:buFont typeface="Arial" charset="0"/>
              <a:buChar char="•"/>
            </a:pPr>
            <a:r>
              <a:rPr lang="en-US" dirty="0"/>
              <a:t>The opportunity cost will also be constant.</a:t>
            </a:r>
          </a:p>
          <a:p>
            <a:pPr marL="0" lvl="1"/>
            <a:endParaRPr lang="en-US" dirty="0">
              <a:cs typeface="MS PGothic"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dirty="0"/>
              <a:t>Clicker question:</a:t>
            </a:r>
            <a:endParaRPr lang="en-US" dirty="0"/>
          </a:p>
          <a:p>
            <a:r>
              <a:rPr lang="en-US" dirty="0"/>
              <a:t>Correct answer: D, how much of the </a:t>
            </a:r>
            <a:r>
              <a:rPr lang="en-US" i="1" dirty="0"/>
              <a:t>y</a:t>
            </a:r>
            <a:r>
              <a:rPr lang="en-US" dirty="0"/>
              <a:t>-axis good we give up.</a:t>
            </a:r>
          </a:p>
          <a:p>
            <a:r>
              <a:rPr lang="en-US" dirty="0"/>
              <a:t> </a:t>
            </a:r>
          </a:p>
          <a:p>
            <a:r>
              <a:rPr lang="en-US" dirty="0"/>
              <a:t>Why is C not correct? The PPF is downward-sloping.</a:t>
            </a:r>
          </a:p>
          <a:p>
            <a:pPr marL="171450" indent="-171450">
              <a:buFont typeface="Arial" charset="0"/>
              <a:buChar char="•"/>
            </a:pPr>
            <a:r>
              <a:rPr lang="en-US" dirty="0"/>
              <a:t>If we move down and to the right, we gain some </a:t>
            </a:r>
            <a:r>
              <a:rPr lang="en-US" i="1" dirty="0"/>
              <a:t>x</a:t>
            </a:r>
            <a:r>
              <a:rPr lang="en-US" dirty="0"/>
              <a:t>-axis goods, but it is at a cost of losing some </a:t>
            </a:r>
            <a:r>
              <a:rPr lang="en-US" i="1" dirty="0"/>
              <a:t>y</a:t>
            </a:r>
            <a:r>
              <a:rPr lang="en-US" dirty="0"/>
              <a:t>-axis goods.</a:t>
            </a:r>
          </a:p>
          <a:p>
            <a:r>
              <a:rPr lang="en-US" dirty="0"/>
              <a:t> </a:t>
            </a:r>
          </a:p>
          <a:p>
            <a:r>
              <a:rPr lang="en-US" dirty="0"/>
              <a:t>Why is A not correct? Because opportunity cost is what we give up, not what we gain.</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Start with examples of resources that are better suited for the production of pizzas than of wings:</a:t>
            </a:r>
          </a:p>
          <a:p>
            <a:pPr marL="171450" indent="-171450">
              <a:buFont typeface="Arial" charset="0"/>
              <a:buChar char="•"/>
            </a:pPr>
            <a:r>
              <a:rPr lang="en-US" dirty="0"/>
              <a:t>Pizza ovens</a:t>
            </a:r>
          </a:p>
          <a:p>
            <a:pPr marL="171450" indent="-171450">
              <a:buFont typeface="Arial" charset="0"/>
              <a:buChar char="•"/>
            </a:pPr>
            <a:r>
              <a:rPr lang="en-US" dirty="0"/>
              <a:t>Pizza chefs</a:t>
            </a:r>
          </a:p>
          <a:p>
            <a:pPr marL="171450" indent="-171450">
              <a:buFont typeface="Arial" charset="0"/>
              <a:buChar char="•"/>
            </a:pPr>
            <a:r>
              <a:rPr lang="en-US" dirty="0"/>
              <a:t>Mozzarella cheese</a:t>
            </a:r>
          </a:p>
          <a:p>
            <a:endParaRPr lang="en-US" dirty="0"/>
          </a:p>
          <a:p>
            <a:r>
              <a:rPr lang="en-US" dirty="0"/>
              <a:t>Then discuss examples of resources that are better suited for producing wings than for producing pizza:</a:t>
            </a:r>
          </a:p>
          <a:p>
            <a:pPr marL="171450" indent="-171450">
              <a:buFont typeface="Arial" charset="0"/>
              <a:buChar char="•"/>
            </a:pPr>
            <a:r>
              <a:rPr lang="en-US" dirty="0"/>
              <a:t>Chickens</a:t>
            </a:r>
          </a:p>
          <a:p>
            <a:pPr marL="171450" indent="-171450">
              <a:buFont typeface="Arial" charset="0"/>
              <a:buChar char="•"/>
            </a:pPr>
            <a:r>
              <a:rPr lang="en-US" dirty="0"/>
              <a:t>Deep fryers</a:t>
            </a:r>
          </a:p>
          <a:p>
            <a:pPr marL="171450" indent="-171450">
              <a:buFont typeface="Arial" charset="0"/>
              <a:buChar char="•"/>
            </a:pPr>
            <a:r>
              <a:rPr lang="en-US" dirty="0"/>
              <a:t>Cooks who specialize in great sauces and rubs</a:t>
            </a:r>
          </a:p>
          <a:p>
            <a:pPr>
              <a:buFontTx/>
              <a:buChar char="•"/>
            </a:pPr>
            <a:endParaRPr lang="en-US" dirty="0"/>
          </a:p>
          <a:p>
            <a:pPr marL="171450" indent="-171450">
              <a:buFont typeface="Arial" charset="0"/>
              <a:buChar char="•"/>
            </a:pPr>
            <a:r>
              <a:rPr lang="en-US" dirty="0"/>
              <a:t>Start with a position on the production possibility curve where the economy is producing only pizzas.</a:t>
            </a:r>
          </a:p>
          <a:p>
            <a:pPr marL="171450" indent="-171450">
              <a:buFont typeface="Arial" charset="0"/>
              <a:buChar char="•"/>
            </a:pPr>
            <a:r>
              <a:rPr lang="en-US" dirty="0"/>
              <a:t>If we want to produce more wings, we need to shift resources from pizza production to wing production</a:t>
            </a:r>
          </a:p>
          <a:p>
            <a:pPr marL="171450" indent="-171450">
              <a:buFont typeface="Arial" charset="0"/>
              <a:buChar char="•"/>
            </a:pPr>
            <a:r>
              <a:rPr lang="en-US" dirty="0"/>
              <a:t>Which resources will we shift first?</a:t>
            </a:r>
          </a:p>
          <a:p>
            <a:pPr marL="628650" lvl="1" indent="-171450">
              <a:buFont typeface="Arial" charset="0"/>
              <a:buChar char="•"/>
            </a:pPr>
            <a:r>
              <a:rPr lang="en-US" dirty="0">
                <a:cs typeface="MS PGothic" pitchFamily="34" charset="-128"/>
              </a:rPr>
              <a:t>Those that are best suited for wing production: the deep fryer (that hasn’t really done much to produce pizzas)</a:t>
            </a:r>
          </a:p>
          <a:p>
            <a:pPr marL="628650" lvl="1" indent="-171450">
              <a:buFont typeface="Arial" charset="0"/>
              <a:buChar char="•"/>
            </a:pPr>
            <a:r>
              <a:rPr lang="en-US" dirty="0">
                <a:cs typeface="MS PGothic" pitchFamily="34" charset="-128"/>
              </a:rPr>
              <a:t>The opportunity cost will be small (those resources aren’t producing many pizzas anyway)</a:t>
            </a:r>
          </a:p>
          <a:p>
            <a:pPr marL="171450" indent="-171450">
              <a:buFont typeface="Arial" charset="0"/>
              <a:buChar char="•"/>
            </a:pPr>
            <a:r>
              <a:rPr lang="en-US" dirty="0"/>
              <a:t>But as we keep shifting resources from pizza production to wing production:</a:t>
            </a:r>
          </a:p>
          <a:p>
            <a:pPr marL="628650" lvl="1" indent="-171450">
              <a:buFont typeface="Arial" charset="0"/>
              <a:buChar char="•"/>
            </a:pPr>
            <a:r>
              <a:rPr lang="en-US" dirty="0">
                <a:cs typeface="MS PGothic" pitchFamily="34" charset="-128"/>
              </a:rPr>
              <a:t>It will be more and more difficult to find resources that are highly useful in producing wings (so it takes more of them to increase wing production)</a:t>
            </a:r>
          </a:p>
          <a:p>
            <a:pPr marL="628650" lvl="1" indent="-171450">
              <a:buFont typeface="Arial" charset="0"/>
              <a:buChar char="•"/>
            </a:pPr>
            <a:r>
              <a:rPr lang="en-US" dirty="0">
                <a:cs typeface="MS PGothic" pitchFamily="34" charset="-128"/>
              </a:rPr>
              <a:t>It will be more and more costly in terms of pizzas given up (some of the resources being shifted are highly productive in making pizzas)</a:t>
            </a:r>
          </a:p>
          <a:p>
            <a:pPr marL="171450" indent="-171450">
              <a:buFont typeface="Arial" charset="0"/>
              <a:buChar char="•"/>
            </a:pPr>
            <a:r>
              <a:rPr lang="en-US" dirty="0"/>
              <a:t>This means the opportunity cost of increasing wing production will rise as we produce more and more wings.</a:t>
            </a:r>
          </a:p>
          <a:p>
            <a:endParaRPr lang="en-US" dirty="0"/>
          </a:p>
          <a:p>
            <a:r>
              <a:rPr lang="en-US" dirty="0"/>
              <a:t>The same story can be told in terms of pizza production, by starting where the economy is only producing wings and then increasing pizza production</a:t>
            </a:r>
            <a:r>
              <a:rPr lang="en-US" dirty="0" smtClean="0"/>
              <a:t>.</a:t>
            </a:r>
            <a:endParaRPr lang="en-US" dirty="0">
              <a:cs typeface="MS PGothic" pitchFamily="34" charset="-128"/>
            </a:endParaRPr>
          </a:p>
          <a:p>
            <a:pPr lvl="1">
              <a:buFont typeface="+mj-lt" charset="0"/>
              <a:buNone/>
            </a:pPr>
            <a:endParaRPr lang="en-US" dirty="0">
              <a:cs typeface="MS PGothic" pitchFamily="34" charset="-128"/>
            </a:endParaRPr>
          </a:p>
          <a:p>
            <a:pPr lvl="1">
              <a:buFont typeface="Calibri" pitchFamily="-107" charset="0"/>
              <a:buAutoNum type="arabicPeriod"/>
            </a:pPr>
            <a:endParaRPr lang="en-US" dirty="0">
              <a:cs typeface="MS PGothic"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This is just a name applied to the phenomenon we discussed in the previous slide.</a:t>
            </a:r>
          </a:p>
          <a:p>
            <a:endParaRPr lang="en-US" dirty="0"/>
          </a:p>
          <a:p>
            <a:r>
              <a:rPr lang="en-US" dirty="0"/>
              <a:t>The law of increasing opportunity cost occurs because some resources are better suited for the production of some things, while other resources are better suited for the production of others.</a:t>
            </a:r>
          </a:p>
          <a:p>
            <a:pPr marL="171450" indent="-171450">
              <a:buFont typeface="Arial" charset="0"/>
              <a:buChar char="•"/>
            </a:pPr>
            <a:r>
              <a:rPr lang="en-US" dirty="0"/>
              <a:t>Resources are not interchangeable.</a:t>
            </a:r>
          </a:p>
          <a:p>
            <a:pPr marL="0" lvl="1">
              <a:buFontTx/>
              <a:buChar char="•"/>
            </a:pPr>
            <a:endParaRPr lang="en-US" dirty="0">
              <a:cs typeface="MS PGothic" pitchFamily="34" charset="-128"/>
            </a:endParaRPr>
          </a:p>
          <a:p>
            <a:pPr marL="0" lvl="1">
              <a:buFontTx/>
              <a:buChar char="•"/>
            </a:pPr>
            <a:endParaRPr lang="en-US" dirty="0">
              <a:cs typeface="MS PGothic"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2.2</a:t>
            </a:r>
          </a:p>
          <a:p>
            <a:r>
              <a:rPr lang="en-US" dirty="0"/>
              <a:t> </a:t>
            </a:r>
          </a:p>
          <a:p>
            <a:r>
              <a:rPr lang="en-US" b="1" i="1" dirty="0"/>
              <a:t>Lecture notes:</a:t>
            </a:r>
            <a:endParaRPr lang="en-US" dirty="0"/>
          </a:p>
          <a:p>
            <a:r>
              <a:rPr lang="en-US" dirty="0"/>
              <a:t>The slide starts with the PPF and point D. We will be calculating the opportunity cost of increasing pizzas by 20 units.</a:t>
            </a:r>
          </a:p>
          <a:p>
            <a:r>
              <a:rPr lang="en-US" dirty="0"/>
              <a:t> </a:t>
            </a:r>
          </a:p>
          <a:p>
            <a:r>
              <a:rPr lang="en-US" dirty="0"/>
              <a:t>First click:</a:t>
            </a:r>
          </a:p>
          <a:p>
            <a:pPr marL="171450" indent="-171450">
              <a:buFont typeface="Arial" charset="0"/>
              <a:buChar char="•"/>
            </a:pPr>
            <a:r>
              <a:rPr lang="en-US" dirty="0"/>
              <a:t>Movement from point D to point C</a:t>
            </a:r>
          </a:p>
          <a:p>
            <a:pPr marL="171450" indent="-171450">
              <a:buFont typeface="Arial" charset="0"/>
              <a:buChar char="•"/>
            </a:pPr>
            <a:r>
              <a:rPr lang="en-US" dirty="0"/>
              <a:t>Pizzas increase by 20</a:t>
            </a:r>
          </a:p>
          <a:p>
            <a:pPr marL="171450" indent="-171450">
              <a:buFont typeface="Arial" charset="0"/>
              <a:buChar char="•"/>
            </a:pPr>
            <a:r>
              <a:rPr lang="en-US" dirty="0"/>
              <a:t>Wings fall by 30</a:t>
            </a:r>
          </a:p>
          <a:p>
            <a:pPr marL="171450" indent="-171450">
              <a:buFont typeface="Arial" charset="0"/>
              <a:buChar char="•"/>
            </a:pPr>
            <a:r>
              <a:rPr lang="en-US" dirty="0"/>
              <a:t>Opportunity cost of increasing pizza by 20 = 30 </a:t>
            </a:r>
            <a:r>
              <a:rPr lang="en-US" dirty="0" smtClean="0"/>
              <a:t>wings</a:t>
            </a:r>
            <a:endParaRPr lang="en-US" dirty="0"/>
          </a:p>
          <a:p>
            <a:r>
              <a:rPr lang="en-US" dirty="0"/>
              <a:t>Second click:</a:t>
            </a:r>
          </a:p>
          <a:p>
            <a:pPr marL="171450" indent="-171450">
              <a:buFont typeface="Arial" charset="0"/>
              <a:buChar char="•"/>
            </a:pPr>
            <a:r>
              <a:rPr lang="en-US" dirty="0"/>
              <a:t>Movement from point C to point B</a:t>
            </a:r>
          </a:p>
          <a:p>
            <a:pPr marL="171450" indent="-171450">
              <a:buFont typeface="Arial" charset="0"/>
              <a:buChar char="•"/>
            </a:pPr>
            <a:r>
              <a:rPr lang="en-US" dirty="0"/>
              <a:t>Pizzas increase by 20</a:t>
            </a:r>
          </a:p>
          <a:p>
            <a:pPr marL="171450" indent="-171450">
              <a:buFont typeface="Arial" charset="0"/>
              <a:buChar char="•"/>
            </a:pPr>
            <a:r>
              <a:rPr lang="en-US" dirty="0"/>
              <a:t>Wings fall by 50</a:t>
            </a:r>
          </a:p>
          <a:p>
            <a:pPr marL="171450" indent="-171450">
              <a:buFont typeface="Arial" charset="0"/>
              <a:buChar char="•"/>
            </a:pPr>
            <a:r>
              <a:rPr lang="en-US" dirty="0"/>
              <a:t>Opportunity cost of increasing pizza by 20 = 50 </a:t>
            </a:r>
            <a:r>
              <a:rPr lang="en-US" dirty="0" smtClean="0"/>
              <a:t>wings</a:t>
            </a:r>
            <a:endParaRPr lang="en-US" dirty="0"/>
          </a:p>
          <a:p>
            <a:r>
              <a:rPr lang="en-US" dirty="0"/>
              <a:t>Third click:</a:t>
            </a:r>
          </a:p>
          <a:p>
            <a:pPr marL="171450" indent="-171450">
              <a:buFont typeface="Arial" charset="0"/>
              <a:buChar char="•"/>
            </a:pPr>
            <a:r>
              <a:rPr lang="en-US" dirty="0"/>
              <a:t>Movement from point B to point A</a:t>
            </a:r>
          </a:p>
          <a:p>
            <a:pPr marL="171450" indent="-171450">
              <a:buFont typeface="Arial" charset="0"/>
              <a:buChar char="•"/>
            </a:pPr>
            <a:r>
              <a:rPr lang="en-US" dirty="0"/>
              <a:t>Pizzas increase by 20</a:t>
            </a:r>
          </a:p>
          <a:p>
            <a:pPr marL="171450" indent="-171450">
              <a:buFont typeface="Arial" charset="0"/>
              <a:buChar char="•"/>
            </a:pPr>
            <a:r>
              <a:rPr lang="en-US" dirty="0"/>
              <a:t>Wings fall by 80</a:t>
            </a:r>
          </a:p>
          <a:p>
            <a:pPr marL="171450" indent="-171450">
              <a:buFont typeface="Arial" charset="0"/>
              <a:buChar char="•"/>
            </a:pPr>
            <a:r>
              <a:rPr lang="en-US" dirty="0"/>
              <a:t>Opportunity cost of increasing pizza by 20 = 80 wings</a:t>
            </a:r>
          </a:p>
          <a:p>
            <a:endParaRPr lang="en-US" dirty="0"/>
          </a:p>
          <a:p>
            <a:r>
              <a:rPr lang="en-US" dirty="0"/>
              <a:t>It becomes increasingly more costly to expand the production of pizza as we produce more and more pizzas.</a:t>
            </a:r>
          </a:p>
          <a:p>
            <a:pPr marL="0" lvl="1"/>
            <a:endParaRPr lang="en-US" sz="1000" dirty="0">
              <a:cs typeface="MS PGothic" pitchFamily="34" charset="-128"/>
            </a:endParaRPr>
          </a:p>
        </p:txBody>
      </p:sp>
    </p:spTree>
    <p:extLst>
      <p:ext uri="{BB962C8B-B14F-4D97-AF65-F5344CB8AC3E}">
        <p14:creationId xmlns:p14="http://schemas.microsoft.com/office/powerpoint/2010/main" val="279745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Here, it is important for students to understand two things:</a:t>
            </a:r>
          </a:p>
          <a:p>
            <a:pPr>
              <a:buFont typeface="Calibri" pitchFamily="-107" charset="0"/>
              <a:buAutoNum type="arabicPeriod"/>
            </a:pPr>
            <a:r>
              <a:rPr lang="en-US" dirty="0" smtClean="0"/>
              <a:t> What </a:t>
            </a:r>
            <a:r>
              <a:rPr lang="en-US" dirty="0"/>
              <a:t>can cause the PPF to shift out</a:t>
            </a:r>
          </a:p>
          <a:p>
            <a:pPr>
              <a:buFont typeface="Calibri" pitchFamily="-107" charset="0"/>
              <a:buAutoNum type="arabicPeriod"/>
            </a:pPr>
            <a:r>
              <a:rPr lang="en-US" dirty="0" smtClean="0"/>
              <a:t> That </a:t>
            </a:r>
            <a:r>
              <a:rPr lang="en-US" dirty="0"/>
              <a:t>the shift may not be parallel and may be more of a rotation</a:t>
            </a:r>
          </a:p>
          <a:p>
            <a:pPr>
              <a:buFont typeface="Calibri" pitchFamily="-107" charset="0"/>
              <a:buAutoNum type="arabicPeriod"/>
            </a:pPr>
            <a:endParaRPr lang="en-US" b="1" i="1"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2.3</a:t>
            </a:r>
          </a:p>
          <a:p>
            <a:endParaRPr lang="en-US" b="1" i="1" dirty="0"/>
          </a:p>
          <a:p>
            <a:r>
              <a:rPr lang="en-US" b="1" i="1" dirty="0"/>
              <a:t>Lecture notes:</a:t>
            </a:r>
            <a:endParaRPr lang="en-US" dirty="0"/>
          </a:p>
          <a:p>
            <a:r>
              <a:rPr lang="en-US" dirty="0"/>
              <a:t>Here, a new technology allows us to produce more pizzas, but our wing production capabilities are not changed.</a:t>
            </a:r>
          </a:p>
          <a:p>
            <a:endParaRPr lang="en-US" dirty="0"/>
          </a:p>
          <a:p>
            <a:r>
              <a:rPr lang="en-US" dirty="0"/>
              <a:t>First click:</a:t>
            </a:r>
          </a:p>
          <a:p>
            <a:pPr marL="171450" indent="-171450">
              <a:buFont typeface="Arial" charset="0"/>
              <a:buChar char="•"/>
            </a:pPr>
            <a:r>
              <a:rPr lang="en-US" dirty="0"/>
              <a:t>The PPF will tilt up and rotate</a:t>
            </a:r>
            <a:r>
              <a:rPr lang="en-US" dirty="0" smtClean="0"/>
              <a:t>.</a:t>
            </a:r>
            <a:endParaRPr lang="en-US" dirty="0"/>
          </a:p>
          <a:p>
            <a:r>
              <a:rPr lang="en-US" dirty="0"/>
              <a:t>Second click:</a:t>
            </a:r>
          </a:p>
          <a:p>
            <a:pPr marL="171450" indent="-171450">
              <a:buFont typeface="Arial" charset="0"/>
              <a:buChar char="•"/>
            </a:pPr>
            <a:r>
              <a:rPr lang="en-US" dirty="0"/>
              <a:t>If the economy chooses to produce only pizzas, the number of pizzas it is able to produce has grown from 100 to 120.</a:t>
            </a:r>
          </a:p>
          <a:p>
            <a:pPr marL="171450" indent="-171450">
              <a:buFont typeface="Arial" charset="0"/>
              <a:buChar char="•"/>
            </a:pPr>
            <a:r>
              <a:rPr lang="en-US" dirty="0"/>
              <a:t>If the economy chooses to produce only wings, the number of wings it can produce has not changed and remains 300.</a:t>
            </a:r>
          </a:p>
          <a:p>
            <a:pPr marL="171450" indent="-171450">
              <a:buFont typeface="Arial" charset="0"/>
              <a:buChar char="•"/>
            </a:pPr>
            <a:r>
              <a:rPr lang="en-US" dirty="0"/>
              <a:t>In order to benefit from the new technology, society must use it (and produce pizza</a:t>
            </a:r>
            <a:r>
              <a:rPr lang="en-US" dirty="0" smtClean="0"/>
              <a:t>).</a:t>
            </a:r>
            <a:endParaRPr lang="en-US" dirty="0"/>
          </a:p>
          <a:p>
            <a:r>
              <a:rPr lang="en-US" dirty="0"/>
              <a:t>Third click:</a:t>
            </a:r>
          </a:p>
          <a:p>
            <a:pPr marL="171450" indent="-171450">
              <a:buFont typeface="Arial" charset="0"/>
              <a:buChar char="•"/>
            </a:pPr>
            <a:r>
              <a:rPr lang="en-US" dirty="0"/>
              <a:t>The new technology actually allows society to increase its production of both pizza and wings.</a:t>
            </a:r>
          </a:p>
          <a:p>
            <a:pPr marL="628650" lvl="1" indent="-171450">
              <a:buFont typeface="Arial" charset="0"/>
              <a:buChar char="•"/>
            </a:pPr>
            <a:r>
              <a:rPr lang="en-US" dirty="0">
                <a:cs typeface="MS PGothic" pitchFamily="34" charset="-128"/>
              </a:rPr>
              <a:t>This is true even though the new technology is for producing pizza.</a:t>
            </a:r>
          </a:p>
          <a:p>
            <a:pPr marL="171450" indent="-171450">
              <a:buFont typeface="Arial" charset="0"/>
              <a:buChar char="•"/>
            </a:pPr>
            <a:r>
              <a:rPr lang="en-US" dirty="0"/>
              <a:t>For example, society can move from point A to point B.</a:t>
            </a:r>
          </a:p>
          <a:p>
            <a:pPr marL="628650" lvl="1" indent="-171450">
              <a:buFont typeface="Arial" charset="0"/>
              <a:buChar char="•"/>
            </a:pPr>
            <a:r>
              <a:rPr lang="en-US" dirty="0">
                <a:cs typeface="MS PGothic" pitchFamily="34" charset="-128"/>
              </a:rPr>
              <a:t>It can increase pizza and wings.</a:t>
            </a:r>
          </a:p>
          <a:p>
            <a:pPr marL="628650" lvl="1" indent="-171450">
              <a:buFont typeface="Arial" charset="0"/>
              <a:buChar char="•"/>
            </a:pPr>
            <a:r>
              <a:rPr lang="en-US" dirty="0">
                <a:cs typeface="MS PGothic" pitchFamily="34" charset="-128"/>
              </a:rPr>
              <a:t>This occurs because some resources that were being used to produce pizzas can now be shifted to produce wings because of the new technology.</a:t>
            </a:r>
          </a:p>
          <a:p>
            <a:pPr>
              <a:buFontTx/>
              <a:buChar char="•"/>
            </a:pPr>
            <a:endParaRPr lang="en-US" dirty="0"/>
          </a:p>
        </p:txBody>
      </p:sp>
    </p:spTree>
    <p:extLst>
      <p:ext uri="{BB962C8B-B14F-4D97-AF65-F5344CB8AC3E}">
        <p14:creationId xmlns:p14="http://schemas.microsoft.com/office/powerpoint/2010/main" val="16975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marL="24161750" indent="-24161750"/>
            <a:r>
              <a:rPr lang="en-US" b="1" i="1" dirty="0"/>
              <a:t>Image: </a:t>
            </a:r>
            <a:r>
              <a:rPr lang="en-US" dirty="0"/>
              <a:t>Animated Figure 2.4</a:t>
            </a:r>
          </a:p>
          <a:p>
            <a:pPr marL="24161750" indent="-24161750"/>
            <a:endParaRPr lang="en-US" dirty="0"/>
          </a:p>
          <a:p>
            <a:pPr marL="24161750" indent="-24161750"/>
            <a:r>
              <a:rPr lang="en-US" b="1" i="1" dirty="0"/>
              <a:t>Lecture notes:</a:t>
            </a:r>
            <a:endParaRPr lang="en-US" dirty="0"/>
          </a:p>
          <a:p>
            <a:pPr marL="0" lvl="1"/>
            <a:r>
              <a:rPr lang="en-US" dirty="0">
                <a:cs typeface="MS PGothic" pitchFamily="34" charset="-128"/>
              </a:rPr>
              <a:t>Here, more resources allow society to produce more of all goods. Additional resources could include more people, land, or natural resources.</a:t>
            </a:r>
          </a:p>
          <a:p>
            <a:pPr marL="0" lvl="1"/>
            <a:endParaRPr lang="en-US" dirty="0">
              <a:cs typeface="MS PGothic" pitchFamily="34" charset="-128"/>
            </a:endParaRPr>
          </a:p>
          <a:p>
            <a:pPr marL="0" lvl="1"/>
            <a:r>
              <a:rPr lang="en-US" dirty="0">
                <a:cs typeface="MS PGothic" pitchFamily="34" charset="-128"/>
              </a:rPr>
              <a:t>First click:</a:t>
            </a:r>
          </a:p>
          <a:p>
            <a:pPr marL="171450" lvl="1" indent="-171450">
              <a:buFont typeface="Arial" charset="0"/>
              <a:buChar char="•"/>
            </a:pPr>
            <a:r>
              <a:rPr lang="en-US" dirty="0">
                <a:cs typeface="MS PGothic" pitchFamily="34" charset="-128"/>
              </a:rPr>
              <a:t>The PPF shifts out at both intercepts</a:t>
            </a:r>
          </a:p>
          <a:p>
            <a:pPr marL="0" lvl="1">
              <a:buFontTx/>
              <a:buChar char="•"/>
            </a:pPr>
            <a:endParaRPr lang="en-US" dirty="0">
              <a:cs typeface="MS PGothic" pitchFamily="34" charset="-128"/>
            </a:endParaRPr>
          </a:p>
          <a:p>
            <a:pPr marL="0" lvl="1"/>
            <a:r>
              <a:rPr lang="en-US" dirty="0">
                <a:cs typeface="MS PGothic" pitchFamily="34" charset="-128"/>
              </a:rPr>
              <a:t>Second click:</a:t>
            </a:r>
          </a:p>
          <a:p>
            <a:pPr marL="171450" lvl="1" indent="-171450">
              <a:buFont typeface="Arial" charset="0"/>
              <a:buChar char="•"/>
            </a:pPr>
            <a:r>
              <a:rPr lang="en-US" dirty="0">
                <a:cs typeface="MS PGothic" pitchFamily="34" charset="-128"/>
              </a:rPr>
              <a:t>If the economy chooses to produce only pizzas, the number of pizzas it is able to produce has grown from 100 to 120</a:t>
            </a:r>
          </a:p>
          <a:p>
            <a:pPr marL="171450" lvl="1" indent="-171450">
              <a:buFont typeface="Arial" charset="0"/>
              <a:buChar char="•"/>
            </a:pPr>
            <a:r>
              <a:rPr lang="en-US" dirty="0">
                <a:cs typeface="MS PGothic" pitchFamily="34" charset="-128"/>
              </a:rPr>
              <a:t>If the economy chooses to produce only wings, the number of wings it is able to produce has grown to 360</a:t>
            </a:r>
          </a:p>
          <a:p>
            <a:pPr marL="0" lvl="1"/>
            <a:endParaRPr lang="en-US" dirty="0">
              <a:cs typeface="MS PGothic" pitchFamily="34" charset="-128"/>
            </a:endParaRPr>
          </a:p>
          <a:p>
            <a:pPr marL="0" lvl="1"/>
            <a:r>
              <a:rPr lang="en-US" dirty="0">
                <a:cs typeface="MS PGothic" pitchFamily="34" charset="-128"/>
              </a:rPr>
              <a:t>Third click:</a:t>
            </a:r>
          </a:p>
          <a:p>
            <a:pPr marL="171450" lvl="1" indent="-171450">
              <a:buFont typeface="Arial" charset="0"/>
              <a:buChar char="•"/>
            </a:pPr>
            <a:r>
              <a:rPr lang="en-US" dirty="0">
                <a:cs typeface="MS PGothic" pitchFamily="34" charset="-128"/>
              </a:rPr>
              <a:t>The new resources actually allows society to increase its production of both pizza and wings</a:t>
            </a:r>
          </a:p>
          <a:p>
            <a:pPr marL="171450" lvl="1" indent="-171450">
              <a:buFont typeface="Arial" charset="0"/>
              <a:buChar char="•"/>
            </a:pPr>
            <a:r>
              <a:rPr lang="en-US" dirty="0">
                <a:cs typeface="MS PGothic" pitchFamily="34" charset="-128"/>
              </a:rPr>
              <a:t>For example, society can move from point A to point C</a:t>
            </a:r>
          </a:p>
          <a:p>
            <a:pPr marL="857250" lvl="2" indent="-171450">
              <a:buFont typeface="Arial" charset="0"/>
              <a:buChar char="•"/>
            </a:pPr>
            <a:r>
              <a:rPr lang="en-US" dirty="0">
                <a:ea typeface="MS PGothic" pitchFamily="34" charset="-128"/>
                <a:cs typeface="MS PGothic" pitchFamily="34" charset="-128"/>
              </a:rPr>
              <a:t>Can increase pizza and wings</a:t>
            </a:r>
          </a:p>
          <a:p>
            <a:pPr marL="0" lvl="1"/>
            <a:endParaRPr lang="en-US" dirty="0">
              <a:cs typeface="MS PGothic" pitchFamily="34" charset="-128"/>
            </a:endParaRPr>
          </a:p>
          <a:p>
            <a:pPr marL="0" lvl="1">
              <a:buFontTx/>
              <a:buChar char="•"/>
            </a:pPr>
            <a:endParaRPr lang="en-US" dirty="0">
              <a:cs typeface="MS PGothic" pitchFamily="34" charset="-128"/>
            </a:endParaRPr>
          </a:p>
        </p:txBody>
      </p:sp>
    </p:spTree>
    <p:extLst>
      <p:ext uri="{BB962C8B-B14F-4D97-AF65-F5344CB8AC3E}">
        <p14:creationId xmlns:p14="http://schemas.microsoft.com/office/powerpoint/2010/main" val="79574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r>
              <a:rPr lang="en-US" b="1" i="1" dirty="0"/>
              <a:t>Clicker question:</a:t>
            </a:r>
            <a:endParaRPr lang="en-US" dirty="0"/>
          </a:p>
          <a:p>
            <a:r>
              <a:rPr lang="en-US" dirty="0"/>
              <a:t>Correct answer: False</a:t>
            </a:r>
          </a:p>
          <a:p>
            <a:endParaRPr lang="en-US" dirty="0"/>
          </a:p>
          <a:p>
            <a:r>
              <a:rPr lang="en-US" dirty="0"/>
              <a:t>Point A represents the amounts of cars and bicycles that will be </a:t>
            </a:r>
            <a:r>
              <a:rPr lang="en-US" i="1" dirty="0"/>
              <a:t>produced</a:t>
            </a:r>
            <a:r>
              <a:rPr lang="en-US" dirty="0"/>
              <a:t>, not sold.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r>
              <a:rPr lang="en-US" b="1" i="1" dirty="0"/>
              <a:t>Clicker question:</a:t>
            </a:r>
            <a:endParaRPr lang="en-US" dirty="0"/>
          </a:p>
          <a:p>
            <a:r>
              <a:rPr lang="en-US" dirty="0"/>
              <a:t>Correct answer: True</a:t>
            </a:r>
          </a:p>
          <a:p>
            <a:endParaRPr lang="en-US" dirty="0"/>
          </a:p>
          <a:p>
            <a:r>
              <a:rPr lang="en-US" dirty="0"/>
              <a:t>As we move from point A to point C, we can measure the number of cars we give up as we increase bicycles. This would be the opportunity cost of producing more bicycles.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a:t>
            </a:r>
            <a:endParaRPr lang="en-US" dirty="0"/>
          </a:p>
          <a:p>
            <a:r>
              <a:rPr lang="en-US" dirty="0"/>
              <a:t>This is probably the most important chapter to teach in a principles of economics class. </a:t>
            </a:r>
          </a:p>
          <a:p>
            <a:endParaRPr lang="en-US" dirty="0"/>
          </a:p>
          <a:p>
            <a:r>
              <a:rPr lang="en-US" dirty="0"/>
              <a:t>Understanding supply and demand allows students to do the following:</a:t>
            </a:r>
          </a:p>
          <a:p>
            <a:pPr marL="171450" indent="-171450">
              <a:buFont typeface="Arial" charset="0"/>
              <a:buChar char="•"/>
            </a:pPr>
            <a:r>
              <a:rPr lang="en-US" dirty="0"/>
              <a:t>Predict changes in a market</a:t>
            </a:r>
          </a:p>
          <a:p>
            <a:pPr marL="628650" lvl="1" indent="-171450">
              <a:buFontTx/>
              <a:buChar char="•"/>
            </a:pPr>
            <a:r>
              <a:rPr lang="en-US" dirty="0">
                <a:cs typeface="MS PGothic" pitchFamily="34" charset="-128"/>
              </a:rPr>
              <a:t>How will the price of oranges respond to an early freeze in Florida?</a:t>
            </a:r>
          </a:p>
          <a:p>
            <a:pPr marL="171450" indent="-171450">
              <a:buFont typeface="Arial" charset="0"/>
              <a:buChar char="•"/>
            </a:pPr>
            <a:r>
              <a:rPr lang="en-US" dirty="0"/>
              <a:t>Explain changes in a market</a:t>
            </a:r>
          </a:p>
          <a:p>
            <a:pPr marL="628650" lvl="1" indent="-171450">
              <a:buFontTx/>
              <a:buChar char="•"/>
            </a:pPr>
            <a:r>
              <a:rPr lang="en-US" dirty="0">
                <a:cs typeface="MS PGothic" pitchFamily="34" charset="-128"/>
              </a:rPr>
              <a:t>Why did the price of oranges increase last winter?</a:t>
            </a:r>
          </a:p>
          <a:p>
            <a:endParaRPr lang="en-US" dirty="0"/>
          </a:p>
          <a:p>
            <a:r>
              <a:rPr lang="en-US" dirty="0"/>
              <a:t>Understanding supply and demand will also help students understand how markets work. This will be important to future employers.</a:t>
            </a:r>
          </a:p>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r>
              <a:rPr lang="en-US" b="1" i="1"/>
              <a:t>Clicker question:</a:t>
            </a:r>
            <a:endParaRPr lang="en-US"/>
          </a:p>
          <a:p>
            <a:r>
              <a:rPr lang="en-US"/>
              <a:t>Correct answer: False</a:t>
            </a:r>
          </a:p>
          <a:p>
            <a:endParaRPr lang="en-US"/>
          </a:p>
          <a:p>
            <a:r>
              <a:rPr lang="en-US"/>
              <a:t>If we have unemployment, we are not using all our resources. It doesn’t affect our PPF; it just means we are operating at a point inside the PPF.</a:t>
            </a:r>
          </a:p>
          <a:p>
            <a:endParaRPr lang="en-US"/>
          </a:p>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r>
              <a:rPr lang="en-US" b="1" i="1"/>
              <a:t>Clicker question:</a:t>
            </a:r>
            <a:endParaRPr lang="en-US"/>
          </a:p>
          <a:p>
            <a:r>
              <a:rPr lang="en-US"/>
              <a:t>Correct answer: True</a:t>
            </a:r>
          </a:p>
          <a:p>
            <a:endParaRPr lang="en-US"/>
          </a:p>
          <a:p>
            <a:r>
              <a:rPr lang="en-US"/>
              <a:t>Even though the technology change is only in the car sector, resources can now be freed up from that sector and moved to producing bicycles. </a:t>
            </a:r>
          </a:p>
          <a:p>
            <a:r>
              <a:rPr lang="en-US"/>
              <a:t> </a:t>
            </a:r>
          </a:p>
          <a:p>
            <a:r>
              <a:rPr lang="en-US"/>
              <a:t>The PPF rotates. (Draw this for students and work through it.)</a:t>
            </a:r>
          </a:p>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r>
              <a:rPr lang="en-US" b="1" i="1"/>
              <a:t>Clicker question:</a:t>
            </a:r>
            <a:endParaRPr lang="en-US"/>
          </a:p>
          <a:p>
            <a:r>
              <a:rPr lang="en-US"/>
              <a:t>Correct answer: C, We will produce at a point inside the PPF.</a:t>
            </a:r>
          </a:p>
          <a:p>
            <a:endParaRPr lang="en-US"/>
          </a:p>
          <a:p>
            <a:r>
              <a:rPr lang="en-US"/>
              <a:t>Unemployment means we aren’t being fully efficient. It doesn’t decrease what we </a:t>
            </a:r>
            <a:r>
              <a:rPr lang="en-US" i="1"/>
              <a:t>can</a:t>
            </a:r>
            <a:r>
              <a:rPr lang="en-US"/>
              <a:t> produce.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r>
              <a:rPr lang="en-US" dirty="0" smtClean="0"/>
              <a:t>[left; </a:t>
            </a:r>
            <a:r>
              <a:rPr lang="en-US" sz="1200" b="0" i="0" u="none" strike="noStrike" kern="1200" dirty="0" smtClean="0">
                <a:solidFill>
                  <a:schemeClr val="tx1"/>
                </a:solidFill>
                <a:effectLst/>
                <a:latin typeface="+mn-lt"/>
                <a:ea typeface="MS PGothic" pitchFamily="34" charset="-128"/>
                <a:cs typeface="MS PGothic" pitchFamily="34" charset="-128"/>
              </a:rPr>
              <a:t>© </a:t>
            </a:r>
            <a:r>
              <a:rPr lang="en-US" sz="1200" b="0" i="0" u="none" strike="noStrike" kern="1200" dirty="0" err="1" smtClean="0">
                <a:solidFill>
                  <a:schemeClr val="tx1"/>
                </a:solidFill>
                <a:effectLst/>
                <a:latin typeface="+mn-lt"/>
                <a:ea typeface="MS PGothic" pitchFamily="34" charset="-128"/>
                <a:cs typeface="MS PGothic" pitchFamily="34" charset="-128"/>
              </a:rPr>
              <a:t>Serafino</a:t>
            </a:r>
            <a:r>
              <a:rPr lang="en-US" sz="1200" b="0" i="0" u="none" strike="noStrike" kern="1200" dirty="0" smtClean="0">
                <a:solidFill>
                  <a:schemeClr val="tx1"/>
                </a:solidFill>
                <a:effectLst/>
                <a:latin typeface="+mn-lt"/>
                <a:ea typeface="MS PGothic" pitchFamily="34" charset="-128"/>
                <a:cs typeface="MS PGothic" pitchFamily="34" charset="-128"/>
              </a:rPr>
              <a:t> </a:t>
            </a:r>
            <a:r>
              <a:rPr lang="en-US" sz="1200" b="0" i="0" u="none" strike="noStrike" kern="1200" dirty="0" err="1" smtClean="0">
                <a:solidFill>
                  <a:schemeClr val="tx1"/>
                </a:solidFill>
                <a:effectLst/>
                <a:latin typeface="+mn-lt"/>
                <a:ea typeface="MS PGothic" pitchFamily="34" charset="-128"/>
                <a:cs typeface="MS PGothic" pitchFamily="34" charset="-128"/>
              </a:rPr>
              <a:t>Mozzo</a:t>
            </a:r>
            <a:r>
              <a:rPr lang="en-US" sz="1200" b="0" i="0" u="none" strike="noStrike" kern="1200" dirty="0" smtClean="0">
                <a:solidFill>
                  <a:schemeClr val="tx1"/>
                </a:solidFill>
                <a:effectLst/>
                <a:latin typeface="+mn-lt"/>
                <a:ea typeface="MS PGothic" pitchFamily="34" charset="-128"/>
                <a:cs typeface="MS PGothic" pitchFamily="34" charset="-128"/>
              </a:rPr>
              <a:t>/</a:t>
            </a:r>
            <a:r>
              <a:rPr lang="en-US" sz="1200" b="0" i="0" u="none" strike="noStrike" kern="1200" dirty="0" err="1" smtClean="0">
                <a:solidFill>
                  <a:schemeClr val="tx1"/>
                </a:solidFill>
                <a:effectLst/>
                <a:latin typeface="+mn-lt"/>
                <a:ea typeface="MS PGothic" pitchFamily="34" charset="-128"/>
                <a:cs typeface="MS PGothic" pitchFamily="34" charset="-128"/>
              </a:rPr>
              <a:t>iStockphoto</a:t>
            </a:r>
            <a:r>
              <a:rPr lang="en-US" sz="1200" b="0" i="0" u="none" strike="noStrike" kern="1200" dirty="0" smtClean="0">
                <a:solidFill>
                  <a:schemeClr val="tx1"/>
                </a:solidFill>
                <a:effectLst/>
                <a:latin typeface="+mn-lt"/>
                <a:ea typeface="MS PGothic" pitchFamily="34" charset="-128"/>
                <a:cs typeface="MS PGothic" pitchFamily="34" charset="-128"/>
              </a:rPr>
              <a:t>]</a:t>
            </a:r>
            <a:endParaRPr lang="en-US" dirty="0"/>
          </a:p>
        </p:txBody>
      </p:sp>
    </p:spTree>
    <p:extLst>
      <p:ext uri="{BB962C8B-B14F-4D97-AF65-F5344CB8AC3E}">
        <p14:creationId xmlns:p14="http://schemas.microsoft.com/office/powerpoint/2010/main" val="20891066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Here, Debra and Mike can each make pizza and wings.</a:t>
            </a:r>
          </a:p>
          <a:p>
            <a:endParaRPr lang="en-US" dirty="0"/>
          </a:p>
          <a:p>
            <a:r>
              <a:rPr lang="en-US" dirty="0"/>
              <a:t>It appears Debra is better than Mike at production of both goods.</a:t>
            </a:r>
          </a:p>
          <a:p>
            <a:pPr marL="171450" indent="-171450">
              <a:buFont typeface="Arial" charset="0"/>
              <a:buChar char="•"/>
            </a:pPr>
            <a:r>
              <a:rPr lang="en-US" dirty="0"/>
              <a:t>She has an absolute advantage.</a:t>
            </a:r>
          </a:p>
          <a:p>
            <a:pPr marL="171450" indent="-171450">
              <a:buFont typeface="Arial" charset="0"/>
              <a:buChar char="•"/>
            </a:pPr>
            <a:r>
              <a:rPr lang="en-US" dirty="0"/>
              <a:t>This does not mean she should “do it all.”</a:t>
            </a:r>
          </a:p>
          <a:p>
            <a:endParaRPr lang="en-US" dirty="0"/>
          </a:p>
          <a:p>
            <a:r>
              <a:rPr lang="en-US" dirty="0"/>
              <a:t>Even given her absolute advantage in both goods, they can benefit from specialization and trade</a:t>
            </a:r>
            <a:r>
              <a:rPr lang="en-US" dirty="0" smtClean="0"/>
              <a:t>.</a:t>
            </a:r>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[left; </a:t>
            </a:r>
            <a:r>
              <a:rPr lang="en-US" sz="1200" b="0" i="0" u="none" strike="noStrike" kern="1200" dirty="0" smtClean="0">
                <a:solidFill>
                  <a:schemeClr val="tx1"/>
                </a:solidFill>
                <a:effectLst/>
                <a:latin typeface="+mn-lt"/>
                <a:ea typeface="MS PGothic" pitchFamily="34" charset="-128"/>
                <a:cs typeface="MS PGothic" pitchFamily="34" charset="-128"/>
              </a:rPr>
              <a:t>© </a:t>
            </a:r>
            <a:r>
              <a:rPr lang="en-US" sz="1200" b="0" i="0" u="none" strike="noStrike" kern="1200" dirty="0" err="1" smtClean="0">
                <a:solidFill>
                  <a:schemeClr val="tx1"/>
                </a:solidFill>
                <a:effectLst/>
                <a:latin typeface="+mn-lt"/>
                <a:ea typeface="MS PGothic" pitchFamily="34" charset="-128"/>
                <a:cs typeface="MS PGothic" pitchFamily="34" charset="-128"/>
              </a:rPr>
              <a:t>Serafino</a:t>
            </a:r>
            <a:r>
              <a:rPr lang="en-US" sz="1200" b="0" i="0" u="none" strike="noStrike" kern="1200" dirty="0" smtClean="0">
                <a:solidFill>
                  <a:schemeClr val="tx1"/>
                </a:solidFill>
                <a:effectLst/>
                <a:latin typeface="+mn-lt"/>
                <a:ea typeface="MS PGothic" pitchFamily="34" charset="-128"/>
                <a:cs typeface="MS PGothic" pitchFamily="34" charset="-128"/>
              </a:rPr>
              <a:t> </a:t>
            </a:r>
            <a:r>
              <a:rPr lang="en-US" sz="1200" b="0" i="0" u="none" strike="noStrike" kern="1200" dirty="0" err="1" smtClean="0">
                <a:solidFill>
                  <a:schemeClr val="tx1"/>
                </a:solidFill>
                <a:effectLst/>
                <a:latin typeface="+mn-lt"/>
                <a:ea typeface="MS PGothic" pitchFamily="34" charset="-128"/>
                <a:cs typeface="MS PGothic" pitchFamily="34" charset="-128"/>
              </a:rPr>
              <a:t>Mozzo</a:t>
            </a:r>
            <a:r>
              <a:rPr lang="en-US" sz="1200" b="0" i="0" u="none" strike="noStrike" kern="1200" dirty="0" smtClean="0">
                <a:solidFill>
                  <a:schemeClr val="tx1"/>
                </a:solidFill>
                <a:effectLst/>
                <a:latin typeface="+mn-lt"/>
                <a:ea typeface="MS PGothic" pitchFamily="34" charset="-128"/>
                <a:cs typeface="MS PGothic" pitchFamily="34" charset="-128"/>
              </a:rPr>
              <a:t>/</a:t>
            </a:r>
            <a:r>
              <a:rPr lang="en-US" sz="1200" b="0" i="0" u="none" strike="noStrike" kern="1200" dirty="0" err="1" smtClean="0">
                <a:solidFill>
                  <a:schemeClr val="tx1"/>
                </a:solidFill>
                <a:effectLst/>
                <a:latin typeface="+mn-lt"/>
                <a:ea typeface="MS PGothic" pitchFamily="34" charset="-128"/>
                <a:cs typeface="MS PGothic" pitchFamily="34" charset="-128"/>
              </a:rPr>
              <a:t>iStockphoto</a:t>
            </a:r>
            <a:r>
              <a:rPr lang="en-US" sz="1200" b="0" i="0" u="none" strike="noStrike" kern="1200" dirty="0" smtClean="0">
                <a:solidFill>
                  <a:schemeClr val="tx1"/>
                </a:solidFill>
                <a:effectLst/>
                <a:latin typeface="+mn-lt"/>
                <a:ea typeface="MS PGothic" pitchFamily="34" charset="-128"/>
                <a:cs typeface="MS PGothic" pitchFamily="34" charset="-128"/>
              </a:rPr>
              <a:t>]</a:t>
            </a:r>
            <a:endParaRPr lang="en-US" dirty="0" smtClean="0"/>
          </a:p>
        </p:txBody>
      </p:sp>
    </p:spTree>
    <p:extLst>
      <p:ext uri="{BB962C8B-B14F-4D97-AF65-F5344CB8AC3E}">
        <p14:creationId xmlns:p14="http://schemas.microsoft.com/office/powerpoint/2010/main" val="2232975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2.5</a:t>
            </a:r>
          </a:p>
          <a:p>
            <a:endParaRPr lang="en-US" b="1" i="1" dirty="0" smtClean="0"/>
          </a:p>
          <a:p>
            <a:r>
              <a:rPr lang="en-US" b="1" i="1" dirty="0" smtClean="0"/>
              <a:t>Lecture </a:t>
            </a:r>
            <a:r>
              <a:rPr lang="en-US" b="1" i="1" dirty="0"/>
              <a:t>notes:</a:t>
            </a:r>
            <a:endParaRPr lang="en-US" dirty="0"/>
          </a:p>
          <a:p>
            <a:r>
              <a:rPr lang="en-US" dirty="0"/>
              <a:t>The slide starts with the table and axes for each person’s PPF.</a:t>
            </a:r>
          </a:p>
          <a:p>
            <a:endParaRPr lang="en-US" dirty="0"/>
          </a:p>
          <a:p>
            <a:r>
              <a:rPr lang="en-US" dirty="0"/>
              <a:t>Debra:</a:t>
            </a:r>
          </a:p>
          <a:p>
            <a:pPr marL="171450" indent="-171450">
              <a:buFont typeface="Arial" charset="0"/>
              <a:buChar char="•"/>
            </a:pPr>
            <a:r>
              <a:rPr lang="en-US" dirty="0"/>
              <a:t>If Debra puts all her time into making pizzas, she can produce 60.</a:t>
            </a:r>
          </a:p>
          <a:p>
            <a:pPr marL="171450" indent="-171450">
              <a:buFont typeface="Arial" charset="0"/>
              <a:buChar char="•"/>
            </a:pPr>
            <a:r>
              <a:rPr lang="en-US" dirty="0"/>
              <a:t>If Debra puts all her time into producing wings, she can produce 120.</a:t>
            </a:r>
          </a:p>
          <a:p>
            <a:endParaRPr lang="en-US" dirty="0"/>
          </a:p>
          <a:p>
            <a:r>
              <a:rPr lang="en-US" dirty="0"/>
              <a:t>Mike:</a:t>
            </a:r>
          </a:p>
          <a:p>
            <a:pPr marL="171450" indent="-171450">
              <a:buFont typeface="Arial" charset="0"/>
              <a:buChar char="•"/>
            </a:pPr>
            <a:r>
              <a:rPr lang="en-US" dirty="0"/>
              <a:t>If Mike puts all his time into making pizzas, he can produce 24.</a:t>
            </a:r>
          </a:p>
          <a:p>
            <a:pPr marL="171450" indent="-171450">
              <a:buFont typeface="Arial" charset="0"/>
              <a:buChar char="•"/>
            </a:pPr>
            <a:r>
              <a:rPr lang="en-US" dirty="0"/>
              <a:t>If Mike puts all his time into producing wings, he can produce 72.</a:t>
            </a:r>
          </a:p>
          <a:p>
            <a:endParaRPr lang="en-US" dirty="0"/>
          </a:p>
          <a:p>
            <a:r>
              <a:rPr lang="en-US" dirty="0"/>
              <a:t>Demonstrate these points as the intercepts for each person’s PPF.</a:t>
            </a:r>
          </a:p>
          <a:p>
            <a:endParaRPr lang="en-US" dirty="0"/>
          </a:p>
          <a:p>
            <a:r>
              <a:rPr lang="en-US" dirty="0"/>
              <a:t>Why a linear PPF for an individual?</a:t>
            </a:r>
          </a:p>
          <a:p>
            <a:pPr marL="171450" indent="-171450">
              <a:buFont typeface="Arial" charset="0"/>
              <a:buChar char="•"/>
            </a:pPr>
            <a:r>
              <a:rPr lang="en-US" dirty="0"/>
              <a:t>For society, the PPF was curved due to heterogeneity of inputs. </a:t>
            </a:r>
          </a:p>
          <a:p>
            <a:pPr marL="628650" lvl="1" indent="-171450">
              <a:buFont typeface="Arial" charset="0"/>
              <a:buChar char="•"/>
            </a:pPr>
            <a:r>
              <a:rPr lang="en-US" dirty="0">
                <a:cs typeface="MS PGothic" pitchFamily="34" charset="-128"/>
              </a:rPr>
              <a:t>This means that different inputs (capital and labor and resources) all have different abilities in production. </a:t>
            </a:r>
          </a:p>
          <a:p>
            <a:pPr marL="171450" indent="-171450">
              <a:buFont typeface="Arial" charset="0"/>
              <a:buChar char="•"/>
            </a:pPr>
            <a:r>
              <a:rPr lang="en-US" dirty="0"/>
              <a:t>Here, we are just looking at a single person and his/her ability to produce pizza or wings.</a:t>
            </a:r>
          </a:p>
          <a:p>
            <a:pPr marL="628650" lvl="1" indent="-171450">
              <a:buFont typeface="Arial" charset="0"/>
              <a:buChar char="•"/>
            </a:pPr>
            <a:r>
              <a:rPr lang="en-US" dirty="0">
                <a:cs typeface="MS PGothic" pitchFamily="34" charset="-128"/>
              </a:rPr>
              <a:t>Debra and Mike each face a constant trade-off between producing pizza and wings.</a:t>
            </a:r>
          </a:p>
          <a:p>
            <a:pPr marL="1085850" lvl="2" indent="-171450">
              <a:buFont typeface="Arial" charset="0"/>
              <a:buChar char="•"/>
            </a:pPr>
            <a:r>
              <a:rPr lang="en-US" dirty="0">
                <a:ea typeface="ヒラギノ角ゴ Pro W3" pitchFamily="-107" charset="-128"/>
                <a:cs typeface="ヒラギノ角ゴ Pro W3" pitchFamily="-107" charset="-128"/>
              </a:rPr>
              <a:t>For Debra, this means that her trade-off between producing pizza and wings is fixed at 1:2 (she produces 60 pizzas for every 120 wings).</a:t>
            </a:r>
          </a:p>
          <a:p>
            <a:pPr marL="1085850" lvl="2" indent="-171450">
              <a:buFont typeface="Arial" charset="0"/>
              <a:buChar char="•"/>
            </a:pPr>
            <a:r>
              <a:rPr lang="en-US" dirty="0">
                <a:ea typeface="ヒラギノ角ゴ Pro W3" pitchFamily="-107" charset="-128"/>
                <a:cs typeface="ヒラギノ角ゴ Pro W3" pitchFamily="-107" charset="-128"/>
              </a:rPr>
              <a:t>Mike’s trade-off between producing pizzas and wings is fixed at 1:3 (he produces 24 pizzas for every 72 wings). </a:t>
            </a:r>
          </a:p>
          <a:p>
            <a:pPr marL="171450" indent="-171450">
              <a:buFont typeface="Arial" charset="0"/>
              <a:buChar char="•"/>
            </a:pPr>
            <a:r>
              <a:rPr lang="en-US" dirty="0"/>
              <a:t>Since Debra and Mike can produce at any point along their production possibilities frontiers, it is helpful to assume that they initially enjoy both foods equally, so they try to produce the same amount of each.</a:t>
            </a:r>
          </a:p>
          <a:p>
            <a:pPr marL="628650" lvl="1" indent="-171450">
              <a:buFont typeface="Arial" charset="0"/>
              <a:buChar char="•"/>
            </a:pPr>
            <a:r>
              <a:rPr lang="en-US" dirty="0">
                <a:cs typeface="MS PGothic" pitchFamily="34" charset="-128"/>
              </a:rPr>
              <a:t>When this is the case, Debra produces 40 pizzas and 40 wings, while Mike produces 18 pizzas and 18 wings. </a:t>
            </a:r>
          </a:p>
          <a:p>
            <a:pPr marL="171450" indent="-171450">
              <a:buFont typeface="Arial" charset="0"/>
              <a:buChar char="•"/>
            </a:pPr>
            <a:r>
              <a:rPr lang="en-US" dirty="0"/>
              <a:t>Since Debra is more productive in general, she produces more of each food. We say that Debra has an </a:t>
            </a:r>
            <a:r>
              <a:rPr lang="en-US" i="1" dirty="0"/>
              <a:t>absolute advantage</a:t>
            </a:r>
            <a:r>
              <a:rPr lang="en-US" dirty="0"/>
              <a:t>, meaning that she is as good, or better, than Mike at producing both items.</a:t>
            </a:r>
          </a:p>
          <a:p>
            <a:pPr>
              <a:lnSpc>
                <a:spcPct val="90000"/>
              </a:lnSpc>
            </a:pPr>
            <a:endParaRPr lang="en-US" dirty="0"/>
          </a:p>
        </p:txBody>
      </p:sp>
    </p:spTree>
    <p:extLst>
      <p:ext uri="{BB962C8B-B14F-4D97-AF65-F5344CB8AC3E}">
        <p14:creationId xmlns:p14="http://schemas.microsoft.com/office/powerpoint/2010/main" val="1877901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Without trade, a person can only consume what he or she produces and nothing more.</a:t>
            </a:r>
          </a:p>
          <a:p>
            <a:pPr marL="171450" indent="-171450">
              <a:buFont typeface="Arial" charset="0"/>
              <a:buChar char="•"/>
            </a:pPr>
            <a:r>
              <a:rPr lang="en-US" dirty="0"/>
              <a:t>Consumption = production</a:t>
            </a:r>
          </a:p>
          <a:p>
            <a:pPr marL="171450" indent="-171450">
              <a:buFont typeface="Arial" charset="0"/>
              <a:buChar char="•"/>
            </a:pPr>
            <a:r>
              <a:rPr lang="en-US" dirty="0"/>
              <a:t>Can they do better?</a:t>
            </a:r>
          </a:p>
          <a:p>
            <a:pPr marL="171450" lvl="1" indent="-171450">
              <a:buFontTx/>
              <a:buChar char="•"/>
            </a:pPr>
            <a:endParaRPr lang="en-US" dirty="0">
              <a:cs typeface="MS PGothic"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a:t>
            </a:r>
            <a:endParaRPr lang="en-US" dirty="0"/>
          </a:p>
          <a:p>
            <a:r>
              <a:rPr lang="en-US" i="1" dirty="0"/>
              <a:t>Click through to show the table.</a:t>
            </a:r>
          </a:p>
          <a:p>
            <a:r>
              <a:rPr lang="en-US" dirty="0"/>
              <a:t> </a:t>
            </a:r>
          </a:p>
          <a:p>
            <a:r>
              <a:rPr lang="en-US" b="1" i="1" dirty="0"/>
              <a:t>Lecture notes:</a:t>
            </a:r>
            <a:endParaRPr lang="en-US" dirty="0"/>
          </a:p>
          <a:p>
            <a:r>
              <a:rPr lang="en-US" dirty="0"/>
              <a:t>Let’s suppose that Debra decides to specialize in pizza and Mike specializes in wings.</a:t>
            </a:r>
          </a:p>
          <a:p>
            <a:endParaRPr lang="en-US" dirty="0"/>
          </a:p>
          <a:p>
            <a:r>
              <a:rPr lang="en-US" dirty="0"/>
              <a:t>First click:</a:t>
            </a:r>
          </a:p>
          <a:p>
            <a:pPr marL="171450" indent="-171450">
              <a:buFont typeface="Arial" charset="0"/>
              <a:buChar char="•"/>
            </a:pPr>
            <a:r>
              <a:rPr lang="en-US" dirty="0"/>
              <a:t>This is the output of Debra and Mike if they specialize.</a:t>
            </a:r>
          </a:p>
          <a:p>
            <a:pPr marL="628650" lvl="1" indent="-171450">
              <a:buFont typeface="Arial" charset="0"/>
              <a:buChar char="•"/>
            </a:pPr>
            <a:r>
              <a:rPr lang="en-US" dirty="0">
                <a:cs typeface="MS PGothic" pitchFamily="34" charset="-128"/>
              </a:rPr>
              <a:t>Debra produces 60 pizzas and 0 wings.</a:t>
            </a:r>
          </a:p>
          <a:p>
            <a:pPr marL="628650" lvl="1" indent="-171450">
              <a:buFont typeface="Arial" charset="0"/>
              <a:buChar char="•"/>
            </a:pPr>
            <a:r>
              <a:rPr lang="en-US" dirty="0">
                <a:cs typeface="MS PGothic" pitchFamily="34" charset="-128"/>
              </a:rPr>
              <a:t>Mike produces 0 pizzas and 72 wings.</a:t>
            </a:r>
          </a:p>
          <a:p>
            <a:pPr marL="171450" indent="-171450">
              <a:buFont typeface="Arial" charset="0"/>
              <a:buChar char="•"/>
            </a:pPr>
            <a:r>
              <a:rPr lang="en-US" dirty="0"/>
              <a:t>Specialization has resulted in 2 additional pizzas and 14 additional wings</a:t>
            </a:r>
            <a:r>
              <a:rPr lang="en-US" dirty="0" smtClean="0"/>
              <a:t>.</a:t>
            </a:r>
            <a:endParaRPr lang="en-US" dirty="0"/>
          </a:p>
          <a:p>
            <a:r>
              <a:rPr lang="en-US" dirty="0"/>
              <a:t>Second click:</a:t>
            </a:r>
          </a:p>
          <a:p>
            <a:pPr marL="171450" indent="-171450">
              <a:buFont typeface="Arial" charset="0"/>
              <a:buChar char="•"/>
            </a:pPr>
            <a:r>
              <a:rPr lang="en-US" dirty="0"/>
              <a:t>Suppose Debra gives 19 pizzas to Mike in exchange for 47 wings.</a:t>
            </a:r>
          </a:p>
          <a:p>
            <a:endParaRPr lang="en-US" dirty="0"/>
          </a:p>
          <a:p>
            <a:r>
              <a:rPr lang="en-US" dirty="0"/>
              <a:t>Third click:</a:t>
            </a:r>
          </a:p>
          <a:p>
            <a:pPr marL="171450" indent="-171450">
              <a:buFont typeface="Arial" charset="0"/>
              <a:buChar char="•"/>
            </a:pPr>
            <a:r>
              <a:rPr lang="en-US" dirty="0"/>
              <a:t>Debra is left with 41 pizzas (60 – 19).</a:t>
            </a:r>
          </a:p>
          <a:p>
            <a:pPr marL="171450" indent="-171450">
              <a:buFont typeface="Arial" charset="0"/>
              <a:buChar char="•"/>
            </a:pPr>
            <a:r>
              <a:rPr lang="en-US" dirty="0"/>
              <a:t>Debra is left with 47 wings (all from Mike).</a:t>
            </a:r>
          </a:p>
          <a:p>
            <a:pPr marL="171450" indent="-171450">
              <a:buFont typeface="Arial" charset="0"/>
              <a:buChar char="•"/>
            </a:pPr>
            <a:r>
              <a:rPr lang="en-US" dirty="0"/>
              <a:t>She has gained 1 pizza and 7 wings.</a:t>
            </a:r>
          </a:p>
          <a:p>
            <a:endParaRPr lang="en-US" dirty="0"/>
          </a:p>
          <a:p>
            <a:r>
              <a:rPr lang="en-US" dirty="0"/>
              <a:t>Fourth click:</a:t>
            </a:r>
          </a:p>
          <a:p>
            <a:pPr marL="171450" indent="-171450">
              <a:buFont typeface="Arial" charset="0"/>
              <a:buChar char="•"/>
            </a:pPr>
            <a:r>
              <a:rPr lang="en-US" dirty="0"/>
              <a:t>Mike is left with 19 pizzas (all from Debra).</a:t>
            </a:r>
          </a:p>
          <a:p>
            <a:pPr marL="171450" indent="-171450">
              <a:buFont typeface="Arial" charset="0"/>
              <a:buChar char="•"/>
            </a:pPr>
            <a:r>
              <a:rPr lang="en-US" dirty="0"/>
              <a:t>Mike is left with 25 wings (72 – 47).</a:t>
            </a:r>
          </a:p>
          <a:p>
            <a:pPr marL="171450" indent="-171450">
              <a:buFont typeface="Arial" charset="0"/>
              <a:buChar char="•"/>
            </a:pPr>
            <a:r>
              <a:rPr lang="en-US" dirty="0"/>
              <a:t>He has gained 1 pizza and 7 wings.</a:t>
            </a:r>
          </a:p>
          <a:p>
            <a:endParaRPr lang="en-US" dirty="0"/>
          </a:p>
          <a:p>
            <a:r>
              <a:rPr lang="en-US" dirty="0"/>
              <a:t>Each person now has more than he or she could have had alone.</a:t>
            </a:r>
          </a:p>
          <a:p>
            <a:pPr marL="171450" indent="-171450">
              <a:buFont typeface="Arial" charset="0"/>
              <a:buChar char="•"/>
            </a:pPr>
            <a:r>
              <a:rPr lang="en-US" dirty="0"/>
              <a:t>They are consuming outside of their PPFs.</a:t>
            </a:r>
          </a:p>
          <a:p>
            <a:r>
              <a:rPr lang="en-US" dirty="0"/>
              <a:t> </a:t>
            </a:r>
          </a:p>
          <a:p>
            <a:r>
              <a:rPr lang="en-US" dirty="0"/>
              <a:t>When Debra specializes and produces only pizza, her production is 60 units. In this case, her individual pizza output is greater than the combined production of 58 pizzas (Debra’s 40 + Mike’s 18). Similarly, if Mike specializes in wings, he is able to make 72 units. His individual wing output is greater than their combined output of 58 wings (Debra’s 40 + Mike’s 18). Specialization has resulted in the creation of two additional pizzas and 14 additional wings.</a:t>
            </a:r>
          </a:p>
          <a:p>
            <a:endParaRPr lang="en-US" dirty="0"/>
          </a:p>
          <a:p>
            <a:r>
              <a:rPr lang="en-US" dirty="0"/>
              <a:t>But Debra and Mike would like to have both pizzas and wings. So if they specialize and then trade with each other, they will each benefit. If Debra gives Mike 19 pizzas in exchange for 47 wings, they are each better off by 1 pizza and 7 wings.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2.6</a:t>
            </a:r>
          </a:p>
          <a:p>
            <a:r>
              <a:rPr lang="en-US" dirty="0"/>
              <a:t> </a:t>
            </a:r>
          </a:p>
          <a:p>
            <a:r>
              <a:rPr lang="en-US" b="1" i="1" dirty="0"/>
              <a:t>Lecture notes:</a:t>
            </a:r>
            <a:endParaRPr lang="en-US" dirty="0"/>
          </a:p>
          <a:p>
            <a:r>
              <a:rPr lang="en-US" dirty="0"/>
              <a:t>Start with the two PPFs:</a:t>
            </a:r>
          </a:p>
          <a:p>
            <a:pPr marL="171450" indent="-171450">
              <a:buFont typeface="Arial" charset="0"/>
              <a:buChar char="•"/>
            </a:pPr>
            <a:r>
              <a:rPr lang="en-US" dirty="0"/>
              <a:t>Without specialization and trade, Debra and Mike can only consume what they produce.</a:t>
            </a:r>
          </a:p>
          <a:p>
            <a:pPr marL="171450" indent="-171450">
              <a:buFont typeface="Arial" charset="0"/>
              <a:buChar char="•"/>
            </a:pPr>
            <a:r>
              <a:rPr lang="en-US" dirty="0"/>
              <a:t>At point B for each:</a:t>
            </a:r>
          </a:p>
          <a:p>
            <a:pPr marL="628650" lvl="1" indent="-171450">
              <a:buFont typeface="Arial" charset="0"/>
              <a:buChar char="•"/>
            </a:pPr>
            <a:r>
              <a:rPr lang="en-US" dirty="0">
                <a:cs typeface="MS PGothic" pitchFamily="34" charset="-128"/>
              </a:rPr>
              <a:t>Debra is consuming 40 pizzas and 40 wings.</a:t>
            </a:r>
          </a:p>
          <a:p>
            <a:pPr marL="628650" lvl="1" indent="-171450">
              <a:buFont typeface="Arial" charset="0"/>
              <a:buChar char="•"/>
            </a:pPr>
            <a:r>
              <a:rPr lang="en-US" dirty="0">
                <a:cs typeface="MS PGothic" pitchFamily="34" charset="-128"/>
              </a:rPr>
              <a:t>Mike is producing 18 pizzas and 18 wings</a:t>
            </a:r>
            <a:r>
              <a:rPr lang="en-US" dirty="0" smtClean="0">
                <a:cs typeface="MS PGothic" pitchFamily="34" charset="-128"/>
              </a:rPr>
              <a:t>.</a:t>
            </a:r>
            <a:endParaRPr lang="en-US" dirty="0"/>
          </a:p>
          <a:p>
            <a:r>
              <a:rPr lang="en-US" dirty="0"/>
              <a:t>First click:</a:t>
            </a:r>
          </a:p>
          <a:p>
            <a:pPr marL="171450" indent="-171450">
              <a:buFont typeface="Arial" charset="0"/>
              <a:buChar char="•"/>
            </a:pPr>
            <a:r>
              <a:rPr lang="en-US" dirty="0"/>
              <a:t>After specialization and trade, Debra is consuming 41 pizzas and 47 wings (point C).</a:t>
            </a:r>
          </a:p>
          <a:p>
            <a:pPr marL="171450" indent="-171450">
              <a:buFont typeface="Arial" charset="0"/>
              <a:buChar char="•"/>
            </a:pPr>
            <a:r>
              <a:rPr lang="en-US" dirty="0"/>
              <a:t>This point lies outside of her PPF.</a:t>
            </a:r>
          </a:p>
          <a:p>
            <a:pPr marL="628650" lvl="1" indent="-171450">
              <a:buFont typeface="Arial" charset="0"/>
              <a:buChar char="•"/>
            </a:pPr>
            <a:r>
              <a:rPr lang="en-US" dirty="0">
                <a:cs typeface="MS PGothic" pitchFamily="34" charset="-128"/>
              </a:rPr>
              <a:t>It would not have been possible without specialization and trade</a:t>
            </a:r>
            <a:r>
              <a:rPr lang="en-US" dirty="0" smtClean="0">
                <a:cs typeface="MS PGothic" pitchFamily="34" charset="-128"/>
              </a:rPr>
              <a:t>.</a:t>
            </a:r>
            <a:endParaRPr lang="en-US" dirty="0"/>
          </a:p>
          <a:p>
            <a:r>
              <a:rPr lang="en-US" dirty="0"/>
              <a:t>Second click:</a:t>
            </a:r>
          </a:p>
          <a:p>
            <a:pPr marL="171450" indent="-171450">
              <a:buFont typeface="Arial" charset="0"/>
              <a:buChar char="•"/>
            </a:pPr>
            <a:r>
              <a:rPr lang="en-US" dirty="0"/>
              <a:t>After specialization and trade, Mike is consuming 19 pizzas and 25 wings (point C).</a:t>
            </a:r>
          </a:p>
          <a:p>
            <a:pPr marL="171450" indent="-171450">
              <a:buFont typeface="Arial" charset="0"/>
              <a:buChar char="•"/>
            </a:pPr>
            <a:r>
              <a:rPr lang="en-US" dirty="0"/>
              <a:t>This point lies outside of his PPF.</a:t>
            </a:r>
          </a:p>
          <a:p>
            <a:pPr marL="628650" lvl="1" indent="-171450">
              <a:buFont typeface="Arial" charset="0"/>
              <a:buChar char="•"/>
            </a:pPr>
            <a:r>
              <a:rPr lang="en-US" dirty="0">
                <a:cs typeface="MS PGothic" pitchFamily="34" charset="-128"/>
              </a:rPr>
              <a:t>It would not have been possible without specialization and trade.</a:t>
            </a:r>
          </a:p>
          <a:p>
            <a:endParaRPr lang="en-US" dirty="0"/>
          </a:p>
        </p:txBody>
      </p:sp>
    </p:spTree>
    <p:extLst>
      <p:ext uri="{BB962C8B-B14F-4D97-AF65-F5344CB8AC3E}">
        <p14:creationId xmlns:p14="http://schemas.microsoft.com/office/powerpoint/2010/main" val="762938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Chapter 1 discussed the costs of college. Here, in this chapter, focus on the trade-off.</a:t>
            </a:r>
          </a:p>
          <a:p>
            <a:endParaRPr lang="en-US" dirty="0"/>
          </a:p>
          <a:p>
            <a:r>
              <a:rPr lang="en-US" dirty="0"/>
              <a:t>The biggest cost of college is the foregone income while in school.</a:t>
            </a:r>
          </a:p>
          <a:p>
            <a:pPr marL="171450" indent="-171450">
              <a:buFont typeface="Arial" charset="0"/>
              <a:buChar char="•"/>
            </a:pPr>
            <a:r>
              <a:rPr lang="en-US" dirty="0"/>
              <a:t>Lower income means students can’t buy as </a:t>
            </a:r>
            <a:r>
              <a:rPr lang="en-US" dirty="0" smtClean="0"/>
              <a:t>much.</a:t>
            </a:r>
          </a:p>
          <a:p>
            <a:pPr marL="171450" indent="-171450">
              <a:buFont typeface="Arial" charset="0"/>
              <a:buChar char="•"/>
            </a:pPr>
            <a:r>
              <a:rPr lang="en-US" dirty="0" smtClean="0"/>
              <a:t>Students </a:t>
            </a:r>
            <a:r>
              <a:rPr lang="en-US" dirty="0"/>
              <a:t>must also postpone getting a house, new car, taking vacations, and so on.</a:t>
            </a:r>
          </a:p>
          <a:p>
            <a:endParaRPr lang="en-US" dirty="0"/>
          </a:p>
          <a:p>
            <a:r>
              <a:rPr lang="en-US" dirty="0"/>
              <a:t>What are the benefits of going to college?</a:t>
            </a:r>
          </a:p>
          <a:p>
            <a:pPr marL="171450" indent="-171450">
              <a:buFont typeface="Arial" charset="0"/>
              <a:buChar char="•"/>
            </a:pPr>
            <a:r>
              <a:rPr lang="en-US" dirty="0"/>
              <a:t>Higher income in </a:t>
            </a:r>
            <a:r>
              <a:rPr lang="en-US" dirty="0" smtClean="0"/>
              <a:t>future</a:t>
            </a:r>
          </a:p>
          <a:p>
            <a:pPr marL="171450" indent="-171450">
              <a:buFont typeface="Arial" charset="0"/>
              <a:buChar char="•"/>
            </a:pPr>
            <a:r>
              <a:rPr lang="en-US" dirty="0" smtClean="0"/>
              <a:t>Better </a:t>
            </a:r>
            <a:r>
              <a:rPr lang="en-US" dirty="0"/>
              <a:t>job in future</a:t>
            </a:r>
          </a:p>
          <a:p>
            <a:pPr marL="628650" lvl="1" indent="-171450">
              <a:buFontTx/>
              <a:buChar char="•"/>
            </a:pPr>
            <a:r>
              <a:rPr lang="en-US" dirty="0">
                <a:cs typeface="MS PGothic" pitchFamily="34" charset="-128"/>
              </a:rPr>
              <a:t>Less physical</a:t>
            </a:r>
          </a:p>
          <a:p>
            <a:pPr marL="628650" lvl="1" indent="-171450">
              <a:buFontTx/>
              <a:buChar char="•"/>
            </a:pPr>
            <a:r>
              <a:rPr lang="en-US" dirty="0">
                <a:cs typeface="MS PGothic" pitchFamily="34" charset="-128"/>
              </a:rPr>
              <a:t>Cleaner environment</a:t>
            </a:r>
          </a:p>
          <a:p>
            <a:endParaRPr lang="en-US" dirty="0"/>
          </a:p>
          <a:p>
            <a:r>
              <a:rPr lang="en-US" dirty="0"/>
              <a:t>The point here is to get students to realize that they are giving up consumption today for (more or better) consumption tomorrow</a:t>
            </a:r>
            <a:r>
              <a:rPr lang="en-US" dirty="0" smtClean="0"/>
              <a:t>.</a:t>
            </a:r>
          </a:p>
          <a:p>
            <a:endParaRPr lang="en-US" dirty="0" smtClean="0"/>
          </a:p>
          <a:p>
            <a:r>
              <a:rPr lang="en-US" dirty="0" smtClean="0"/>
              <a:t>[</a:t>
            </a:r>
            <a:r>
              <a:rPr lang="en-US" sz="1200" b="0" i="0" u="none" strike="noStrike" kern="1200" dirty="0" smtClean="0">
                <a:solidFill>
                  <a:schemeClr val="tx1"/>
                </a:solidFill>
                <a:effectLst/>
                <a:latin typeface="+mn-lt"/>
                <a:ea typeface="MS PGothic" pitchFamily="34" charset="-128"/>
                <a:cs typeface="MS PGothic" pitchFamily="34" charset="-128"/>
              </a:rPr>
              <a:t>© Christophe </a:t>
            </a:r>
            <a:r>
              <a:rPr lang="en-US" sz="1200" b="0" i="0" u="none" strike="noStrike" kern="1200" dirty="0" err="1" smtClean="0">
                <a:solidFill>
                  <a:schemeClr val="tx1"/>
                </a:solidFill>
                <a:effectLst/>
                <a:latin typeface="+mn-lt"/>
                <a:ea typeface="MS PGothic" pitchFamily="34" charset="-128"/>
                <a:cs typeface="MS PGothic" pitchFamily="34" charset="-128"/>
              </a:rPr>
              <a:t>Testi</a:t>
            </a:r>
            <a:r>
              <a:rPr lang="en-US" sz="1200" b="0" i="0" u="none" strike="noStrike" kern="1200" dirty="0" smtClean="0">
                <a:solidFill>
                  <a:schemeClr val="tx1"/>
                </a:solidFill>
                <a:effectLst/>
                <a:latin typeface="+mn-lt"/>
                <a:ea typeface="MS PGothic" pitchFamily="34" charset="-128"/>
                <a:cs typeface="MS PGothic" pitchFamily="34" charset="-128"/>
              </a:rPr>
              <a:t> | </a:t>
            </a:r>
            <a:r>
              <a:rPr lang="en-US" sz="1200" b="0" i="0" u="none" strike="noStrike" kern="1200" dirty="0" err="1" smtClean="0">
                <a:solidFill>
                  <a:schemeClr val="tx1"/>
                </a:solidFill>
                <a:effectLst/>
                <a:latin typeface="+mn-lt"/>
                <a:ea typeface="MS PGothic" pitchFamily="34" charset="-128"/>
                <a:cs typeface="MS PGothic" pitchFamily="34" charset="-128"/>
              </a:rPr>
              <a:t>Dreamstime</a:t>
            </a:r>
            <a:r>
              <a:rPr lang="en-US" sz="1200" b="0" i="0" u="none" strike="noStrike" kern="1200" dirty="0" smtClean="0">
                <a:solidFill>
                  <a:schemeClr val="tx1"/>
                </a:solidFill>
                <a:effectLst/>
                <a:latin typeface="+mn-lt"/>
                <a:ea typeface="MS PGothic" pitchFamily="34" charset="-128"/>
                <a:cs typeface="MS PGothic" pitchFamily="34" charset="-128"/>
              </a:rPr>
              <a:t>]</a:t>
            </a:r>
            <a:endParaRPr lang="en-US" dirty="0"/>
          </a:p>
        </p:txBody>
      </p:sp>
    </p:spTree>
    <p:extLst>
      <p:ext uri="{BB962C8B-B14F-4D97-AF65-F5344CB8AC3E}">
        <p14:creationId xmlns:p14="http://schemas.microsoft.com/office/powerpoint/2010/main" val="18181195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a:t>
            </a:r>
            <a:endParaRPr lang="en-US" dirty="0"/>
          </a:p>
          <a:p>
            <a:r>
              <a:rPr lang="en-US" i="1" dirty="0"/>
              <a:t>Click through to show the bottom table.</a:t>
            </a:r>
          </a:p>
          <a:p>
            <a:r>
              <a:rPr lang="en-US" dirty="0"/>
              <a:t> </a:t>
            </a:r>
          </a:p>
          <a:p>
            <a:r>
              <a:rPr lang="en-US" b="1" i="1" dirty="0"/>
              <a:t>Lecture notes:</a:t>
            </a:r>
            <a:endParaRPr lang="en-US" dirty="0"/>
          </a:p>
          <a:p>
            <a:r>
              <a:rPr lang="en-US" dirty="0"/>
              <a:t>Opportunity cost is what could have been produced instead. When Debra makes pizzas, she </a:t>
            </a:r>
            <a:r>
              <a:rPr lang="en-US" i="1" dirty="0"/>
              <a:t>could have</a:t>
            </a:r>
            <a:r>
              <a:rPr lang="en-US" dirty="0"/>
              <a:t> made wings instead. We can use division to find the numerical quantities.</a:t>
            </a:r>
          </a:p>
          <a:p>
            <a:endParaRPr lang="en-US" dirty="0"/>
          </a:p>
          <a:p>
            <a:r>
              <a:rPr lang="en-US" dirty="0"/>
              <a:t>First click</a:t>
            </a:r>
            <a:r>
              <a:rPr lang="en-US" dirty="0" smtClean="0"/>
              <a:t>:</a:t>
            </a:r>
            <a:endParaRPr lang="en-US" dirty="0"/>
          </a:p>
          <a:p>
            <a:pPr marL="171450" indent="-171450">
              <a:buFont typeface="Arial" charset="0"/>
              <a:buChar char="•"/>
            </a:pPr>
            <a:r>
              <a:rPr lang="en-US" dirty="0"/>
              <a:t>Debra can use her time to produce either 60 pizzas or 120 wings.</a:t>
            </a:r>
          </a:p>
          <a:p>
            <a:pPr marL="171450" indent="-171450">
              <a:buFont typeface="Arial" charset="0"/>
              <a:buChar char="•"/>
            </a:pPr>
            <a:r>
              <a:rPr lang="en-US" dirty="0"/>
              <a:t>What does she have to give up to produce 1 pizza?</a:t>
            </a:r>
          </a:p>
          <a:p>
            <a:pPr marL="171450" indent="-171450">
              <a:buFont typeface="Arial" charset="0"/>
              <a:buChar char="•"/>
            </a:pPr>
            <a:r>
              <a:rPr lang="en-US" dirty="0"/>
              <a:t>Opportunity cost of 1 pizza = 120/60 = 2 wings</a:t>
            </a:r>
          </a:p>
          <a:p>
            <a:pPr marL="171450" indent="-171450">
              <a:buFont typeface="Arial" charset="0"/>
              <a:buChar char="•"/>
            </a:pPr>
            <a:r>
              <a:rPr lang="en-US" dirty="0"/>
              <a:t>Opportunity cost of 1 wing = 60/120 = 1/2 pizza</a:t>
            </a:r>
          </a:p>
          <a:p>
            <a:endParaRPr lang="en-US" i="1" dirty="0"/>
          </a:p>
          <a:p>
            <a:r>
              <a:rPr lang="en-US" i="1" dirty="0"/>
              <a:t>Important: </a:t>
            </a:r>
            <a:r>
              <a:rPr lang="en-US" dirty="0"/>
              <a:t>Take the time to show students that the opportunity cost of one good is the reciprocal of the other.</a:t>
            </a:r>
          </a:p>
          <a:p>
            <a:endParaRPr lang="en-US" dirty="0"/>
          </a:p>
          <a:p>
            <a:r>
              <a:rPr lang="en-US" dirty="0"/>
              <a:t>Second click:</a:t>
            </a:r>
          </a:p>
          <a:p>
            <a:pPr marL="171450" indent="-171450">
              <a:buFont typeface="Arial" charset="0"/>
              <a:buChar char="•"/>
            </a:pPr>
            <a:r>
              <a:rPr lang="en-US" dirty="0"/>
              <a:t>Mike can use his time to produce either 24 pizzas or 72 wings.</a:t>
            </a:r>
          </a:p>
          <a:p>
            <a:pPr marL="171450" indent="-171450">
              <a:buFont typeface="Arial" charset="0"/>
              <a:buChar char="•"/>
            </a:pPr>
            <a:r>
              <a:rPr lang="en-US" dirty="0"/>
              <a:t>What does he have to give up to produce 1 pizza?</a:t>
            </a:r>
          </a:p>
          <a:p>
            <a:pPr marL="171450" indent="-171450">
              <a:buFont typeface="Arial" charset="0"/>
              <a:buChar char="•"/>
            </a:pPr>
            <a:r>
              <a:rPr lang="en-US" dirty="0"/>
              <a:t>Opportunity cost of 1 pizza = 72/24 = 3 pizzas</a:t>
            </a:r>
          </a:p>
          <a:p>
            <a:pPr marL="171450" indent="-171450">
              <a:buFont typeface="Arial" charset="0"/>
              <a:buChar char="•"/>
            </a:pPr>
            <a:r>
              <a:rPr lang="en-US" dirty="0"/>
              <a:t>Opportunity cost of 1 wing = 24/72 = 1/3 pizza</a:t>
            </a:r>
          </a:p>
          <a:p>
            <a:endParaRPr lang="en-US" dirty="0"/>
          </a:p>
          <a:p>
            <a:r>
              <a:rPr lang="en-US" dirty="0"/>
              <a:t>Again, note that the opportunity cost of a pizza is the reciprocal of the opportunity cost of a wing.</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The definition of comparative advantage is covered in Chapter 1, but it is still a good idea to repeat it for students.</a:t>
            </a:r>
          </a:p>
          <a:p>
            <a:r>
              <a:rPr lang="en-US" dirty="0"/>
              <a:t> </a:t>
            </a:r>
          </a:p>
          <a:p>
            <a:r>
              <a:rPr lang="en-US" dirty="0"/>
              <a:t>Make sure that students understand it is impossible to have a comparative advantage in the production of both goods if the individuals have different opportunity costs.</a:t>
            </a:r>
          </a:p>
          <a:p>
            <a:pPr marL="171450" indent="-171450">
              <a:buFont typeface="Arial" charset="0"/>
              <a:buChar char="•"/>
            </a:pPr>
            <a:r>
              <a:rPr lang="en-US" dirty="0"/>
              <a:t>This is because the opportunity cost of one good is a reciprocal of the opportunity cost of the other.</a:t>
            </a:r>
          </a:p>
          <a:p>
            <a:pPr marL="171450" indent="-171450">
              <a:buFont typeface="Arial" charset="0"/>
              <a:buChar char="•"/>
            </a:pPr>
            <a:r>
              <a:rPr lang="en-US" dirty="0"/>
              <a:t>Show them that: 3 &lt; 4 BUT 1/3 &gt; 1/4</a:t>
            </a:r>
          </a:p>
          <a:p>
            <a:endParaRPr lang="en-US" dirty="0"/>
          </a:p>
          <a:p>
            <a:r>
              <a:rPr lang="en-US" dirty="0"/>
              <a:t>As long as two individuals face different opportunity costs, they will be able to gain from trade.</a:t>
            </a:r>
          </a:p>
          <a:p>
            <a:r>
              <a:rPr lang="en-US" dirty="0"/>
              <a: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For terms of trade, we need to ask the following: how are the terms of trade determined so trade can benefit both people?</a:t>
            </a:r>
          </a:p>
          <a:p>
            <a:endParaRPr lang="en-US" dirty="0"/>
          </a:p>
          <a:p>
            <a:r>
              <a:rPr lang="en-US" dirty="0"/>
              <a:t>We can think in terms of ratios to see what each would find attractive.</a:t>
            </a:r>
          </a:p>
          <a:p>
            <a:endParaRPr lang="en-US" dirty="0"/>
          </a:p>
          <a:p>
            <a:r>
              <a:rPr lang="en-US" dirty="0"/>
              <a:t>Debra:</a:t>
            </a:r>
          </a:p>
          <a:p>
            <a:pPr marL="171450" indent="-171450">
              <a:buFont typeface="Arial" charset="0"/>
              <a:buChar char="•"/>
            </a:pPr>
            <a:r>
              <a:rPr lang="en-US" dirty="0"/>
              <a:t>Opportunity cost of a pizza = 2 wings</a:t>
            </a:r>
          </a:p>
          <a:p>
            <a:pPr marL="171450" indent="-171450">
              <a:buFont typeface="Arial" charset="0"/>
              <a:buChar char="•"/>
            </a:pPr>
            <a:r>
              <a:rPr lang="en-US" dirty="0"/>
              <a:t>Express this as a ratio (pizza: wings)</a:t>
            </a:r>
          </a:p>
          <a:p>
            <a:pPr marL="171450" indent="-171450">
              <a:buFont typeface="Arial" charset="0"/>
              <a:buChar char="•"/>
            </a:pPr>
            <a:r>
              <a:rPr lang="en-US" dirty="0"/>
              <a:t>1:2</a:t>
            </a:r>
          </a:p>
          <a:p>
            <a:endParaRPr lang="en-US" dirty="0"/>
          </a:p>
          <a:p>
            <a:r>
              <a:rPr lang="en-US" dirty="0"/>
              <a:t>Mike:</a:t>
            </a:r>
          </a:p>
          <a:p>
            <a:pPr marL="171450" indent="-171450">
              <a:buFont typeface="Arial" charset="0"/>
              <a:buChar char="•"/>
            </a:pPr>
            <a:r>
              <a:rPr lang="en-US" dirty="0"/>
              <a:t>Opportunity cost of a pizza = 3 wings</a:t>
            </a:r>
          </a:p>
          <a:p>
            <a:pPr marL="171450" indent="-171450">
              <a:buFont typeface="Arial" charset="0"/>
              <a:buChar char="•"/>
            </a:pPr>
            <a:r>
              <a:rPr lang="en-US" dirty="0"/>
              <a:t>Express this as a ratio (pizza: wings)</a:t>
            </a:r>
          </a:p>
          <a:p>
            <a:pPr marL="171450" indent="-171450">
              <a:buFont typeface="Arial" charset="0"/>
              <a:buChar char="•"/>
            </a:pPr>
            <a:r>
              <a:rPr lang="en-US" dirty="0"/>
              <a:t>1:3</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a:t>
            </a:r>
            <a:endParaRPr lang="en-US" dirty="0"/>
          </a:p>
          <a:p>
            <a:r>
              <a:rPr lang="en-US" dirty="0"/>
              <a:t>Click to reveal the middle row of the table.</a:t>
            </a:r>
          </a:p>
          <a:p>
            <a:endParaRPr lang="en-US" b="1" i="1" dirty="0"/>
          </a:p>
          <a:p>
            <a:r>
              <a:rPr lang="en-US" b="1" i="1" dirty="0"/>
              <a:t>Lecture notes:</a:t>
            </a:r>
            <a:endParaRPr lang="en-US" dirty="0"/>
          </a:p>
          <a:p>
            <a:r>
              <a:rPr lang="en-US" dirty="0"/>
              <a:t>For a trade to appeal to both, the terms of trade must fall between their relative opportunity costs.</a:t>
            </a:r>
          </a:p>
          <a:p>
            <a:pPr marL="171450" indent="-171450">
              <a:buFont typeface="Arial" charset="0"/>
              <a:buChar char="•"/>
            </a:pPr>
            <a:r>
              <a:rPr lang="en-US" dirty="0"/>
              <a:t>Trade ratio must fall between 1:2 (0.50) and 1:3 (0.33)</a:t>
            </a:r>
          </a:p>
          <a:p>
            <a:endParaRPr lang="en-US" dirty="0"/>
          </a:p>
          <a:p>
            <a:r>
              <a:rPr lang="en-US" dirty="0"/>
              <a:t>First click:</a:t>
            </a:r>
          </a:p>
          <a:p>
            <a:pPr marL="171450" indent="-171450">
              <a:buFont typeface="Arial" charset="0"/>
              <a:buChar char="•"/>
            </a:pPr>
            <a:r>
              <a:rPr lang="en-US" dirty="0"/>
              <a:t>The trade we used was 19 pizzas for 47 wings.</a:t>
            </a:r>
          </a:p>
          <a:p>
            <a:pPr marL="628650" lvl="1" indent="-171450">
              <a:buFont typeface="Arial" charset="0"/>
              <a:buChar char="•"/>
            </a:pPr>
            <a:r>
              <a:rPr lang="en-US" dirty="0">
                <a:cs typeface="MS PGothic" pitchFamily="34" charset="-128"/>
              </a:rPr>
              <a:t> Ratio = 19:47 = 0.40</a:t>
            </a:r>
          </a:p>
          <a:p>
            <a:pPr marL="628650" lvl="1" indent="-171450"/>
            <a:endParaRPr lang="en-US" dirty="0">
              <a:cs typeface="MS PGothic" pitchFamily="34" charset="-128"/>
            </a:endParaRPr>
          </a:p>
          <a:p>
            <a:r>
              <a:rPr lang="en-US" b="1" i="1" dirty="0"/>
              <a:t>Classroom demonstration: </a:t>
            </a:r>
            <a:endParaRPr lang="en-US" dirty="0"/>
          </a:p>
          <a:p>
            <a:r>
              <a:rPr lang="en-US" dirty="0"/>
              <a:t>PPF Game (Part 2</a:t>
            </a:r>
            <a:r>
              <a:rPr lang="en-US" dirty="0" smtClean="0"/>
              <a:t>)</a:t>
            </a:r>
          </a:p>
          <a:p>
            <a:endParaRPr lang="en-US" dirty="0"/>
          </a:p>
          <a:p>
            <a:r>
              <a:rPr lang="en-US" dirty="0"/>
              <a:t>This demonstration can be found in the Interactive Instructor’s Guide (see Tip </a:t>
            </a:r>
            <a:r>
              <a:rPr lang="en-US" dirty="0" smtClean="0"/>
              <a:t>#064</a:t>
            </a:r>
            <a:r>
              <a:rPr lang="en-US" dirty="0"/>
              <a:t>). </a:t>
            </a:r>
          </a:p>
          <a:p>
            <a:pPr marL="171450" indent="-171450">
              <a:buFont typeface="Arial" charset="0"/>
              <a:buChar char="•"/>
            </a:pPr>
            <a:r>
              <a:rPr lang="en-US" dirty="0"/>
              <a:t>Go back to the data on the PPF built in class with pushups and texts.</a:t>
            </a:r>
          </a:p>
          <a:p>
            <a:pPr marL="171450" indent="-171450">
              <a:buFont typeface="Arial" charset="0"/>
              <a:buChar char="•"/>
            </a:pPr>
            <a:r>
              <a:rPr lang="en-US" dirty="0"/>
              <a:t>Calculate opportunity cost for each volunteer.</a:t>
            </a:r>
          </a:p>
          <a:p>
            <a:pPr marL="171450" indent="-171450">
              <a:buFont typeface="Arial" charset="0"/>
              <a:buChar char="•"/>
            </a:pPr>
            <a:r>
              <a:rPr lang="en-US" dirty="0"/>
              <a:t>Determine comparative advantage.</a:t>
            </a:r>
          </a:p>
          <a:p>
            <a:pPr marL="171450" indent="-171450">
              <a:buFont typeface="Arial" charset="0"/>
              <a:buChar char="•"/>
            </a:pPr>
            <a:r>
              <a:rPr lang="en-US" dirty="0"/>
              <a:t>Examine if gains from trade are possible and determine the terms of trade.</a:t>
            </a:r>
          </a:p>
          <a:p>
            <a:r>
              <a:rPr lang="en-US" dirty="0"/>
              <a:t> </a:t>
            </a:r>
          </a:p>
          <a:p>
            <a:pPr marL="628650" lvl="1" indent="-171450"/>
            <a:endParaRPr lang="en-US" dirty="0">
              <a:cs typeface="MS PGothic"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a:t>
            </a:r>
            <a:endParaRPr lang="en-US" dirty="0"/>
          </a:p>
          <a:p>
            <a:r>
              <a:rPr lang="en-US" dirty="0"/>
              <a:t>Ask the students the questions asked below (see the </a:t>
            </a:r>
            <a:r>
              <a:rPr lang="en-US" b="1" dirty="0"/>
              <a:t>Think-Pair-Share </a:t>
            </a:r>
            <a:r>
              <a:rPr lang="en-US" dirty="0"/>
              <a:t>Activity in the Interactive Instructor’s Guide, Tip </a:t>
            </a:r>
            <a:r>
              <a:rPr lang="en-US" dirty="0" smtClean="0"/>
              <a:t>#074).</a:t>
            </a:r>
            <a:endParaRPr lang="en-US" dirty="0"/>
          </a:p>
          <a:p>
            <a:r>
              <a:rPr lang="en-US" dirty="0"/>
              <a:t> </a:t>
            </a:r>
          </a:p>
          <a:p>
            <a:r>
              <a:rPr lang="en-US" b="1" i="1" dirty="0"/>
              <a:t>Lecture notes:</a:t>
            </a:r>
            <a:endParaRPr lang="en-US" dirty="0"/>
          </a:p>
          <a:p>
            <a:r>
              <a:rPr lang="en-US" dirty="0"/>
              <a:t>Suppose there </a:t>
            </a:r>
            <a:r>
              <a:rPr lang="en-US" dirty="0" smtClean="0"/>
              <a:t>are two</a:t>
            </a:r>
            <a:r>
              <a:rPr lang="en-US" baseline="0" dirty="0" smtClean="0"/>
              <a:t> spouses </a:t>
            </a:r>
            <a:r>
              <a:rPr lang="en-US" dirty="0" smtClean="0"/>
              <a:t>in </a:t>
            </a:r>
            <a:r>
              <a:rPr lang="en-US" dirty="0"/>
              <a:t>a </a:t>
            </a:r>
            <a:r>
              <a:rPr lang="en-US" dirty="0" smtClean="0"/>
              <a:t>house, Spouse</a:t>
            </a:r>
            <a:r>
              <a:rPr lang="en-US" baseline="0" dirty="0" smtClean="0"/>
              <a:t> A and Spouse B</a:t>
            </a:r>
            <a:r>
              <a:rPr lang="en-US" dirty="0" smtClean="0"/>
              <a:t>. </a:t>
            </a:r>
            <a:endParaRPr lang="en-US" dirty="0"/>
          </a:p>
          <a:p>
            <a:endParaRPr lang="en-US" dirty="0"/>
          </a:p>
          <a:p>
            <a:r>
              <a:rPr lang="en-US" dirty="0"/>
              <a:t>What are some possible </a:t>
            </a:r>
            <a:r>
              <a:rPr lang="en-US" i="1" dirty="0"/>
              <a:t>examples of specialization within a home</a:t>
            </a:r>
            <a:r>
              <a:rPr lang="en-US" dirty="0"/>
              <a:t>?</a:t>
            </a:r>
          </a:p>
          <a:p>
            <a:pPr>
              <a:buFont typeface="Calibri" pitchFamily="-107" charset="0"/>
              <a:buAutoNum type="arabicPeriod"/>
            </a:pPr>
            <a:r>
              <a:rPr lang="en-US" dirty="0" smtClean="0"/>
              <a:t> Spouse A mows </a:t>
            </a:r>
            <a:r>
              <a:rPr lang="en-US" dirty="0"/>
              <a:t>lawn while </a:t>
            </a:r>
            <a:r>
              <a:rPr lang="en-US" dirty="0" smtClean="0"/>
              <a:t>Spouse B </a:t>
            </a:r>
            <a:r>
              <a:rPr lang="en-US" dirty="0"/>
              <a:t>goes grocery shopping.</a:t>
            </a:r>
          </a:p>
          <a:p>
            <a:pPr>
              <a:buFont typeface="Calibri" pitchFamily="-107" charset="0"/>
              <a:buAutoNum type="arabicPeriod"/>
            </a:pPr>
            <a:r>
              <a:rPr lang="en-US" dirty="0" smtClean="0"/>
              <a:t> Spouse A cooks </a:t>
            </a:r>
            <a:r>
              <a:rPr lang="en-US" dirty="0"/>
              <a:t>dinner for the whole family while </a:t>
            </a:r>
            <a:r>
              <a:rPr lang="en-US" dirty="0" smtClean="0"/>
              <a:t>Spouse B runs </a:t>
            </a:r>
            <a:r>
              <a:rPr lang="en-US" dirty="0"/>
              <a:t>errands. Children mow the lawn and clean the house.</a:t>
            </a:r>
          </a:p>
          <a:p>
            <a:pPr>
              <a:buFont typeface="Calibri" pitchFamily="-107" charset="0"/>
              <a:buAutoNum type="arabicPeriod"/>
            </a:pPr>
            <a:r>
              <a:rPr lang="en-US" dirty="0" smtClean="0"/>
              <a:t> Spouse A cooks </a:t>
            </a:r>
            <a:r>
              <a:rPr lang="en-US" dirty="0"/>
              <a:t>dinner and </a:t>
            </a:r>
            <a:r>
              <a:rPr lang="en-US" dirty="0" smtClean="0"/>
              <a:t>Spouse B does </a:t>
            </a:r>
            <a:r>
              <a:rPr lang="en-US" dirty="0"/>
              <a:t>dishes afterward.</a:t>
            </a:r>
          </a:p>
          <a:p>
            <a:endParaRPr lang="en-US" dirty="0"/>
          </a:p>
          <a:p>
            <a:r>
              <a:rPr lang="en-US" dirty="0"/>
              <a:t>Examples of specialization at a family gathering:</a:t>
            </a:r>
          </a:p>
          <a:p>
            <a:pPr>
              <a:buFont typeface="Calibri" pitchFamily="-107" charset="0"/>
              <a:buAutoNum type="arabicPeriod"/>
            </a:pPr>
            <a:r>
              <a:rPr lang="en-US" dirty="0" smtClean="0"/>
              <a:t> Everyone </a:t>
            </a:r>
            <a:r>
              <a:rPr lang="en-US" dirty="0"/>
              <a:t>brings one type of food. Mike brings potatoes, Jon brings pie, and Julie brings chicken. We all don’t bring a little bit of each food we want.</a:t>
            </a:r>
          </a:p>
          <a:p>
            <a:pPr>
              <a:buFont typeface="Calibri" pitchFamily="-107" charset="0"/>
              <a:buAutoNum type="arabicPeriod"/>
            </a:pPr>
            <a:r>
              <a:rPr lang="en-US" dirty="0" smtClean="0"/>
              <a:t> Adults </a:t>
            </a:r>
            <a:r>
              <a:rPr lang="en-US" dirty="0"/>
              <a:t>finish preparing the food while children set the table.</a:t>
            </a:r>
          </a:p>
          <a:p>
            <a:pPr marL="0" lvl="1"/>
            <a:endParaRPr lang="en-US" dirty="0" smtClean="0">
              <a:cs typeface="MS PGothic" pitchFamily="34" charset="-128"/>
            </a:endParaRPr>
          </a:p>
          <a:p>
            <a:pPr marL="0" lvl="1"/>
            <a:r>
              <a:rPr lang="en-US" dirty="0" smtClean="0">
                <a:cs typeface="MS PGothic" pitchFamily="34" charset="-128"/>
              </a:rPr>
              <a:t>[</a:t>
            </a:r>
            <a:r>
              <a:rPr lang="en-US" sz="1200" b="0" i="0" u="none" strike="noStrike" kern="1200" dirty="0" smtClean="0">
                <a:solidFill>
                  <a:schemeClr val="tx1"/>
                </a:solidFill>
                <a:effectLst/>
                <a:latin typeface="+mn-lt"/>
                <a:ea typeface="MS PGothic" pitchFamily="34" charset="-128"/>
                <a:cs typeface="MS PGothic" charset="0"/>
              </a:rPr>
              <a:t>© FX Networks/</a:t>
            </a:r>
            <a:r>
              <a:rPr lang="en-US" sz="1200" b="0" i="0" u="none" strike="noStrike" kern="1200" dirty="0" err="1" smtClean="0">
                <a:solidFill>
                  <a:schemeClr val="tx1"/>
                </a:solidFill>
                <a:effectLst/>
                <a:latin typeface="+mn-lt"/>
                <a:ea typeface="MS PGothic" pitchFamily="34" charset="-128"/>
                <a:cs typeface="MS PGothic" charset="0"/>
              </a:rPr>
              <a:t>Courtesy:Everett</a:t>
            </a:r>
            <a:r>
              <a:rPr lang="en-US" sz="1200" b="0" i="0" u="none" strike="noStrike" kern="1200" dirty="0" smtClean="0">
                <a:solidFill>
                  <a:schemeClr val="tx1"/>
                </a:solidFill>
                <a:effectLst/>
                <a:latin typeface="+mn-lt"/>
                <a:ea typeface="MS PGothic" pitchFamily="34" charset="-128"/>
                <a:cs typeface="MS PGothic" charset="0"/>
              </a:rPr>
              <a:t> Collection]</a:t>
            </a:r>
            <a:endParaRPr lang="en-US" dirty="0">
              <a:cs typeface="MS PGothic" pitchFamily="34" charset="-128"/>
            </a:endParaRPr>
          </a:p>
        </p:txBody>
      </p:sp>
    </p:spTree>
    <p:extLst>
      <p:ext uri="{BB962C8B-B14F-4D97-AF65-F5344CB8AC3E}">
        <p14:creationId xmlns:p14="http://schemas.microsoft.com/office/powerpoint/2010/main" val="18009072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a:lstStyle/>
          <a:p>
            <a:r>
              <a:rPr lang="en-US" b="1" i="1"/>
              <a:t>“Economics in the Media” Slide </a:t>
            </a:r>
            <a:endParaRPr lang="en-US"/>
          </a:p>
          <a:p>
            <a:endParaRPr lang="en-US" b="1" i="1"/>
          </a:p>
          <a:p>
            <a:r>
              <a:rPr lang="en-US" b="1" i="1"/>
              <a:t>Lecture tip:</a:t>
            </a:r>
            <a:endParaRPr lang="en-US"/>
          </a:p>
          <a:p>
            <a:r>
              <a:rPr lang="en-US"/>
              <a:t>The clip mentioned on the slide can be found in the Interactive Instructor’s Guide. Access the direct link by clicking the icon in the PowerPoint above.</a:t>
            </a:r>
          </a:p>
        </p:txBody>
      </p:sp>
    </p:spTree>
    <p:extLst>
      <p:ext uri="{BB962C8B-B14F-4D97-AF65-F5344CB8AC3E}">
        <p14:creationId xmlns:p14="http://schemas.microsoft.com/office/powerpoint/2010/main" val="11282012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a:lstStyle/>
          <a:p>
            <a:r>
              <a:rPr lang="en-US" b="1" i="1"/>
              <a:t>Lecture notes:</a:t>
            </a:r>
            <a:endParaRPr lang="en-US"/>
          </a:p>
          <a:p>
            <a:r>
              <a:rPr lang="en-US"/>
              <a:t>Make it clear to students that there is no “set” definition of these time periods in economics. It depends on the circumstances and how easily someone can adjust to market changes.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Examples of consumer goods:</a:t>
            </a:r>
          </a:p>
          <a:p>
            <a:pPr marL="171450" indent="-171450">
              <a:buFont typeface="Arial" charset="0"/>
              <a:buChar char="•"/>
            </a:pPr>
            <a:r>
              <a:rPr lang="en-US" dirty="0"/>
              <a:t>Food</a:t>
            </a:r>
          </a:p>
          <a:p>
            <a:pPr marL="171450" indent="-171450">
              <a:buFont typeface="Arial" charset="0"/>
              <a:buChar char="•"/>
            </a:pPr>
            <a:r>
              <a:rPr lang="en-US" dirty="0"/>
              <a:t>Housing</a:t>
            </a:r>
          </a:p>
          <a:p>
            <a:pPr marL="171450" indent="-171450">
              <a:buFont typeface="Arial" charset="0"/>
              <a:buChar char="•"/>
            </a:pPr>
            <a:r>
              <a:rPr lang="en-US" dirty="0"/>
              <a:t>Clothing</a:t>
            </a:r>
          </a:p>
          <a:p>
            <a:pPr marL="171450" indent="-171450">
              <a:buFont typeface="Arial" charset="0"/>
              <a:buChar char="•"/>
            </a:pPr>
            <a:r>
              <a:rPr lang="en-US" dirty="0"/>
              <a:t>Entertainment</a:t>
            </a:r>
          </a:p>
          <a:p>
            <a:endParaRPr lang="en-US" dirty="0"/>
          </a:p>
          <a:p>
            <a:r>
              <a:rPr lang="en-US" dirty="0"/>
              <a:t>Examples of capital goods:</a:t>
            </a:r>
          </a:p>
          <a:p>
            <a:pPr marL="171450" indent="-171450">
              <a:buFont typeface="Arial" charset="0"/>
              <a:buChar char="•"/>
            </a:pPr>
            <a:r>
              <a:rPr lang="en-US" dirty="0"/>
              <a:t>Buildings</a:t>
            </a:r>
          </a:p>
          <a:p>
            <a:pPr marL="171450" indent="-171450">
              <a:buFont typeface="Arial" charset="0"/>
              <a:buChar char="•"/>
            </a:pPr>
            <a:r>
              <a:rPr lang="en-US" dirty="0"/>
              <a:t>Factories</a:t>
            </a:r>
          </a:p>
          <a:p>
            <a:pPr marL="171450" indent="-171450">
              <a:buFont typeface="Arial" charset="0"/>
              <a:buChar char="•"/>
            </a:pPr>
            <a:r>
              <a:rPr lang="en-US" dirty="0"/>
              <a:t>Roads</a:t>
            </a:r>
          </a:p>
          <a:p>
            <a:pPr marL="171450" indent="-171450">
              <a:buFont typeface="Arial" charset="0"/>
              <a:buChar char="•"/>
            </a:pPr>
            <a:r>
              <a:rPr lang="en-US" dirty="0"/>
              <a:t>Machinery</a:t>
            </a:r>
          </a:p>
          <a:p>
            <a:pPr marL="171450" indent="-171450">
              <a:buFont typeface="Arial" charset="0"/>
              <a:buChar char="•"/>
            </a:pPr>
            <a:r>
              <a:rPr lang="en-US" dirty="0"/>
              <a:t>Computers</a:t>
            </a:r>
          </a:p>
          <a:p>
            <a:pPr marL="171450" indent="-171450">
              <a:buFont typeface="Arial" charset="0"/>
              <a:buChar char="•"/>
            </a:pPr>
            <a:r>
              <a:rPr lang="en-US" dirty="0"/>
              <a:t>Education</a:t>
            </a:r>
          </a:p>
          <a:p>
            <a:endParaRPr lang="en-US" dirty="0" smtClean="0"/>
          </a:p>
          <a:p>
            <a:r>
              <a:rPr lang="en-US" sz="1200" b="0" i="0" u="none" strike="noStrike" kern="1200" dirty="0" smtClean="0">
                <a:solidFill>
                  <a:schemeClr val="tx1"/>
                </a:solidFill>
                <a:effectLst/>
                <a:latin typeface="+mn-lt"/>
                <a:ea typeface="MS PGothic" pitchFamily="34" charset="-128"/>
                <a:cs typeface="MS PGothic" pitchFamily="34" charset="-128"/>
              </a:rPr>
              <a:t>[top: © </a:t>
            </a:r>
            <a:r>
              <a:rPr lang="en-US" sz="1200" b="0" i="0" u="none" strike="noStrike" kern="1200" dirty="0" err="1" smtClean="0">
                <a:solidFill>
                  <a:schemeClr val="tx1"/>
                </a:solidFill>
                <a:effectLst/>
                <a:latin typeface="+mn-lt"/>
                <a:ea typeface="MS PGothic" pitchFamily="34" charset="-128"/>
                <a:cs typeface="MS PGothic" pitchFamily="34" charset="-128"/>
              </a:rPr>
              <a:t>Showface</a:t>
            </a:r>
            <a:r>
              <a:rPr lang="en-US" sz="1200" b="0" i="0" u="none" strike="noStrike" kern="1200" dirty="0" smtClean="0">
                <a:solidFill>
                  <a:schemeClr val="tx1"/>
                </a:solidFill>
                <a:effectLst/>
                <a:latin typeface="+mn-lt"/>
                <a:ea typeface="MS PGothic" pitchFamily="34" charset="-128"/>
                <a:cs typeface="MS PGothic" pitchFamily="34" charset="-128"/>
              </a:rPr>
              <a:t> | </a:t>
            </a:r>
            <a:r>
              <a:rPr lang="en-US" sz="1200" b="0" i="0" u="none" strike="noStrike" kern="1200" dirty="0" err="1" smtClean="0">
                <a:solidFill>
                  <a:schemeClr val="tx1"/>
                </a:solidFill>
                <a:effectLst/>
                <a:latin typeface="+mn-lt"/>
                <a:ea typeface="MS PGothic" pitchFamily="34" charset="-128"/>
                <a:cs typeface="MS PGothic" pitchFamily="34" charset="-128"/>
              </a:rPr>
              <a:t>Dreamstime.co</a:t>
            </a:r>
            <a:r>
              <a:rPr lang="en-US" sz="1200" b="0" i="0" u="none" strike="noStrike" kern="1200" baseline="0" dirty="0" err="1" smtClean="0">
                <a:solidFill>
                  <a:schemeClr val="tx1"/>
                </a:solidFill>
                <a:effectLst/>
                <a:latin typeface="+mn-lt"/>
                <a:ea typeface="MS PGothic" pitchFamily="34" charset="-128"/>
                <a:cs typeface="MS PGothic" pitchFamily="34" charset="-128"/>
              </a:rPr>
              <a:t>m</a:t>
            </a:r>
            <a:r>
              <a:rPr lang="en-US" sz="1200" b="0" i="0" u="none" strike="noStrike" kern="1200" baseline="0" dirty="0" smtClean="0">
                <a:solidFill>
                  <a:schemeClr val="tx1"/>
                </a:solidFill>
                <a:effectLst/>
                <a:latin typeface="+mn-lt"/>
                <a:ea typeface="MS PGothic" pitchFamily="34" charset="-128"/>
                <a:cs typeface="MS PGothic" pitchFamily="34" charset="-128"/>
              </a:rPr>
              <a:t>; bottom:</a:t>
            </a:r>
            <a:r>
              <a:rPr lang="en-US" dirty="0" smtClean="0"/>
              <a:t> </a:t>
            </a:r>
            <a:r>
              <a:rPr lang="en-US" sz="1200" b="0" i="0" u="none" strike="noStrike" kern="1200" dirty="0" smtClean="0">
                <a:solidFill>
                  <a:schemeClr val="tx1"/>
                </a:solidFill>
                <a:effectLst/>
                <a:latin typeface="+mn-lt"/>
                <a:ea typeface="MS PGothic" pitchFamily="34" charset="-128"/>
                <a:cs typeface="MS PGothic" pitchFamily="34" charset="-128"/>
              </a:rPr>
              <a:t>© Charlieb34 | </a:t>
            </a:r>
            <a:r>
              <a:rPr lang="en-US" sz="1200" b="0" i="0" u="none" strike="noStrike" kern="1200" dirty="0" err="1" smtClean="0">
                <a:solidFill>
                  <a:schemeClr val="tx1"/>
                </a:solidFill>
                <a:effectLst/>
                <a:latin typeface="+mn-lt"/>
                <a:ea typeface="MS PGothic" pitchFamily="34" charset="-128"/>
                <a:cs typeface="MS PGothic" pitchFamily="34" charset="-128"/>
              </a:rPr>
              <a:t>Dreamstime.com</a:t>
            </a:r>
            <a:r>
              <a:rPr lang="en-US" sz="1200" b="0" i="0" u="none" strike="noStrike" kern="1200" dirty="0" smtClean="0">
                <a:solidFill>
                  <a:schemeClr val="tx1"/>
                </a:solidFill>
                <a:effectLst/>
                <a:latin typeface="+mn-lt"/>
                <a:ea typeface="MS PGothic" pitchFamily="34" charset="-128"/>
                <a:cs typeface="MS PGothic" pitchFamily="34" charset="-128"/>
              </a:rPr>
              <a:t>]</a:t>
            </a:r>
            <a:endParaRPr lang="en-US" dirty="0"/>
          </a:p>
        </p:txBody>
      </p:sp>
    </p:spTree>
    <p:extLst>
      <p:ext uri="{BB962C8B-B14F-4D97-AF65-F5344CB8AC3E}">
        <p14:creationId xmlns:p14="http://schemas.microsoft.com/office/powerpoint/2010/main" val="17293634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2.7.a</a:t>
            </a:r>
          </a:p>
          <a:p>
            <a:r>
              <a:rPr lang="en-US" dirty="0"/>
              <a:t> </a:t>
            </a:r>
          </a:p>
          <a:p>
            <a:r>
              <a:rPr lang="en-US" b="1" i="1" dirty="0"/>
              <a:t>Lecture notes:</a:t>
            </a:r>
            <a:endParaRPr lang="en-US" dirty="0"/>
          </a:p>
          <a:p>
            <a:r>
              <a:rPr lang="en-US" dirty="0"/>
              <a:t>At point A:</a:t>
            </a:r>
          </a:p>
          <a:p>
            <a:pPr marL="171450" indent="-171450">
              <a:buFont typeface="Arial" charset="0"/>
              <a:buChar char="•"/>
            </a:pPr>
            <a:r>
              <a:rPr lang="en-US" dirty="0"/>
              <a:t>Society has chosen to produce many consumer goods and fewer capital goods</a:t>
            </a:r>
            <a:r>
              <a:rPr lang="en-US" dirty="0" smtClean="0"/>
              <a:t>.</a:t>
            </a:r>
            <a:endParaRPr lang="en-US" dirty="0"/>
          </a:p>
          <a:p>
            <a:r>
              <a:rPr lang="en-US" dirty="0"/>
              <a:t>First click:</a:t>
            </a:r>
          </a:p>
          <a:p>
            <a:pPr marL="171450" indent="-171450">
              <a:buFont typeface="Arial" charset="0"/>
              <a:buChar char="•"/>
            </a:pPr>
            <a:r>
              <a:rPr lang="en-US" dirty="0"/>
              <a:t>This production of even a small amount of capital goods will increase the PPF in the long run, leading to economic growth</a:t>
            </a:r>
            <a:r>
              <a:rPr lang="en-US" dirty="0" smtClean="0"/>
              <a:t>.</a:t>
            </a:r>
            <a:endParaRPr lang="en-US" dirty="0"/>
          </a:p>
          <a:p>
            <a:r>
              <a:rPr lang="en-US" dirty="0"/>
              <a:t>Second click:</a:t>
            </a:r>
          </a:p>
          <a:p>
            <a:pPr marL="171450" indent="-171450">
              <a:buFont typeface="Arial" charset="0"/>
              <a:buChar char="•"/>
            </a:pPr>
            <a:r>
              <a:rPr lang="en-US" dirty="0"/>
              <a:t>Because society chose some investment in capital goods, output is now greater.</a:t>
            </a:r>
          </a:p>
          <a:p>
            <a:pPr>
              <a:buFontTx/>
              <a:buChar char="•"/>
            </a:pPr>
            <a:endParaRPr lang="en-US" dirty="0"/>
          </a:p>
        </p:txBody>
      </p:sp>
    </p:spTree>
    <p:extLst>
      <p:ext uri="{BB962C8B-B14F-4D97-AF65-F5344CB8AC3E}">
        <p14:creationId xmlns:p14="http://schemas.microsoft.com/office/powerpoint/2010/main" val="17862849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2.7.b</a:t>
            </a:r>
          </a:p>
          <a:p>
            <a:r>
              <a:rPr lang="en-US" dirty="0"/>
              <a:t> </a:t>
            </a:r>
          </a:p>
          <a:p>
            <a:r>
              <a:rPr lang="en-US" b="1" i="1" dirty="0"/>
              <a:t>Lecture notes:</a:t>
            </a:r>
            <a:endParaRPr lang="en-US" dirty="0"/>
          </a:p>
          <a:p>
            <a:r>
              <a:rPr lang="en-US" dirty="0"/>
              <a:t>At point B:</a:t>
            </a:r>
          </a:p>
          <a:p>
            <a:pPr marL="171450" indent="-171450">
              <a:buFont typeface="Arial" charset="0"/>
              <a:buChar char="•"/>
            </a:pPr>
            <a:r>
              <a:rPr lang="en-US" dirty="0"/>
              <a:t>Society has chosen to produce many capital goods</a:t>
            </a:r>
            <a:r>
              <a:rPr lang="en-US" dirty="0" smtClean="0"/>
              <a:t>.</a:t>
            </a:r>
            <a:endParaRPr lang="en-US" dirty="0"/>
          </a:p>
          <a:p>
            <a:r>
              <a:rPr lang="en-US" dirty="0"/>
              <a:t>First click:</a:t>
            </a:r>
          </a:p>
          <a:p>
            <a:pPr marL="171450" indent="-171450">
              <a:buFont typeface="Arial" charset="0"/>
              <a:buChar char="•"/>
            </a:pPr>
            <a:r>
              <a:rPr lang="en-US" dirty="0"/>
              <a:t>This production of capital goods will increase the PPF in the long run by a great deal</a:t>
            </a:r>
            <a:r>
              <a:rPr lang="en-US" dirty="0" smtClean="0"/>
              <a:t>.</a:t>
            </a:r>
            <a:endParaRPr lang="en-US" dirty="0"/>
          </a:p>
          <a:p>
            <a:r>
              <a:rPr lang="en-US" dirty="0"/>
              <a:t>Second click:</a:t>
            </a:r>
          </a:p>
          <a:p>
            <a:pPr marL="171450" indent="-171450">
              <a:buFont typeface="Arial" charset="0"/>
              <a:buChar char="•"/>
            </a:pPr>
            <a:r>
              <a:rPr lang="en-US" dirty="0"/>
              <a:t>Because society chose a large investment in capital goods, output is now much greater.</a:t>
            </a:r>
          </a:p>
          <a:p>
            <a:endParaRPr lang="en-US" dirty="0"/>
          </a:p>
          <a:p>
            <a:r>
              <a:rPr lang="en-US" dirty="0"/>
              <a:t>Make sure you highlight the differences between these two slides.</a:t>
            </a:r>
          </a:p>
          <a:p>
            <a:pPr marL="171450" indent="-171450">
              <a:buFont typeface="Arial" charset="0"/>
              <a:buChar char="•"/>
            </a:pPr>
            <a:r>
              <a:rPr lang="en-US" dirty="0"/>
              <a:t>More investment in capital goods today means more of everything tomorrow.</a:t>
            </a:r>
          </a:p>
          <a:p>
            <a:endParaRPr lang="en-US" dirty="0"/>
          </a:p>
        </p:txBody>
      </p:sp>
    </p:spTree>
    <p:extLst>
      <p:ext uri="{BB962C8B-B14F-4D97-AF65-F5344CB8AC3E}">
        <p14:creationId xmlns:p14="http://schemas.microsoft.com/office/powerpoint/2010/main" val="1569171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Economics is just like all other sciences in the approach it takes to answer questions.</a:t>
            </a:r>
          </a:p>
          <a:p>
            <a:endParaRPr lang="en-US" dirty="0"/>
          </a:p>
          <a:p>
            <a:r>
              <a:rPr lang="en-US" dirty="0"/>
              <a:t>Go through the scientific method with a specific question as an example:</a:t>
            </a:r>
          </a:p>
          <a:p>
            <a:pPr marL="171450" indent="-171450">
              <a:buFont typeface="Arial" charset="0"/>
              <a:buChar char="•"/>
            </a:pPr>
            <a:r>
              <a:rPr lang="en-US" b="1" dirty="0"/>
              <a:t>Phenomena: </a:t>
            </a:r>
            <a:r>
              <a:rPr lang="en-US" dirty="0"/>
              <a:t>People are buying more hybrid automobiles.</a:t>
            </a:r>
          </a:p>
          <a:p>
            <a:pPr marL="171450" indent="-171450">
              <a:buFont typeface="Arial" charset="0"/>
              <a:buChar char="•"/>
            </a:pPr>
            <a:r>
              <a:rPr lang="en-US" b="1" dirty="0"/>
              <a:t>Hypothesis: </a:t>
            </a:r>
            <a:r>
              <a:rPr lang="en-US" dirty="0"/>
              <a:t>(1) The price of hybrids has fallen and (2) the price of gasoline is higher.</a:t>
            </a:r>
          </a:p>
          <a:p>
            <a:pPr marL="171450" indent="-171450">
              <a:buFont typeface="Arial" charset="0"/>
              <a:buChar char="•"/>
            </a:pPr>
            <a:r>
              <a:rPr lang="en-US" b="1" dirty="0"/>
              <a:t>Model to test theory: </a:t>
            </a:r>
            <a:r>
              <a:rPr lang="en-US" dirty="0"/>
              <a:t>Supply and demand analysis (explain to students that you will get to that model in the next chapter)</a:t>
            </a:r>
          </a:p>
          <a:p>
            <a:pPr marL="171450" indent="-171450">
              <a:buFont typeface="Arial" charset="0"/>
              <a:buChar char="•"/>
            </a:pPr>
            <a:r>
              <a:rPr lang="en-US" b="1" dirty="0"/>
              <a:t>Experiment: </a:t>
            </a:r>
            <a:r>
              <a:rPr lang="en-US" dirty="0"/>
              <a:t>Gather data on car prices, gasoline prices, hybrid sales, and other variables of importance. Run appropriate statistical tests. Draw conclusions.</a:t>
            </a:r>
          </a:p>
          <a:p>
            <a:endParaRPr lang="en-US" dirty="0"/>
          </a:p>
          <a:p>
            <a:r>
              <a:rPr lang="en-US" dirty="0"/>
              <a:t>Economics differs from other sciences in important ways:</a:t>
            </a:r>
          </a:p>
          <a:p>
            <a:pPr marL="171450" indent="-171450">
              <a:buFont typeface="Arial" charset="0"/>
              <a:buChar char="•"/>
            </a:pPr>
            <a:r>
              <a:rPr lang="en-US" dirty="0"/>
              <a:t>Economists don’t have a controlled lab; economic behavior takes place in the world around us.</a:t>
            </a:r>
          </a:p>
          <a:p>
            <a:pPr marL="171450" indent="-171450">
              <a:buFont typeface="Arial" charset="0"/>
              <a:buChar char="•"/>
            </a:pPr>
            <a:r>
              <a:rPr lang="en-US" dirty="0"/>
              <a:t>Economists cannot always run controlled experiments and may sometimes have to rely on historical data</a:t>
            </a:r>
          </a:p>
          <a:p>
            <a:pPr marL="0" lvl="1">
              <a:buFontTx/>
              <a:buChar char="•"/>
            </a:pPr>
            <a:endParaRPr lang="en-US" dirty="0">
              <a:cs typeface="MS PGothic"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“Beyond the Book” Slide</a:t>
            </a:r>
            <a:endParaRPr lang="en-US" dirty="0"/>
          </a:p>
          <a:p>
            <a:endParaRPr lang="en-US" b="1" i="1" dirty="0"/>
          </a:p>
          <a:p>
            <a:r>
              <a:rPr lang="en-US" b="1" i="1" dirty="0"/>
              <a:t>Lecture notes:</a:t>
            </a:r>
            <a:endParaRPr lang="en-US" dirty="0"/>
          </a:p>
          <a:p>
            <a:r>
              <a:rPr lang="en-US" dirty="0"/>
              <a:t>There is an opportunity cost of investing in capital goods.</a:t>
            </a:r>
          </a:p>
          <a:p>
            <a:pPr marL="628650" lvl="1" indent="-171450">
              <a:buFontTx/>
              <a:buChar char="•"/>
            </a:pPr>
            <a:r>
              <a:rPr lang="en-US" dirty="0">
                <a:cs typeface="MS PGothic" pitchFamily="34" charset="-128"/>
              </a:rPr>
              <a:t>The consumption we give up today</a:t>
            </a:r>
          </a:p>
          <a:p>
            <a:pPr marL="628650" lvl="1" indent="-171450">
              <a:buFontTx/>
              <a:buChar char="•"/>
            </a:pPr>
            <a:r>
              <a:rPr lang="en-US" dirty="0">
                <a:cs typeface="MS PGothic" pitchFamily="34" charset="-128"/>
              </a:rPr>
              <a:t>People aren’t always willing to do that (what if we aren’t around to see the payoff?)</a:t>
            </a:r>
          </a:p>
          <a:p>
            <a:endParaRPr lang="en-US" dirty="0"/>
          </a:p>
          <a:p>
            <a:r>
              <a:rPr lang="en-US" dirty="0"/>
              <a:t>Ask students what will happen, and then use the next slide to demonstrate it.</a:t>
            </a:r>
          </a:p>
          <a:p>
            <a:pPr marL="628650" lvl="1" indent="-171450"/>
            <a:endParaRPr lang="en-US" dirty="0">
              <a:cs typeface="MS PGothic"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smtClean="0"/>
              <a:t>“</a:t>
            </a:r>
            <a:r>
              <a:rPr lang="en-US" b="1" i="1" dirty="0"/>
              <a:t>Beyond the Book” Slide</a:t>
            </a:r>
            <a:endParaRPr lang="en-US" dirty="0"/>
          </a:p>
          <a:p>
            <a:r>
              <a:rPr lang="en-US" dirty="0"/>
              <a:t> </a:t>
            </a:r>
          </a:p>
          <a:p>
            <a:r>
              <a:rPr lang="en-US" b="1" i="1" dirty="0"/>
              <a:t>Lecture notes:</a:t>
            </a:r>
            <a:endParaRPr lang="en-US" dirty="0"/>
          </a:p>
          <a:p>
            <a:r>
              <a:rPr lang="en-US" dirty="0"/>
              <a:t>In period 1, there is no investment, just producing pizzas.</a:t>
            </a:r>
          </a:p>
          <a:p>
            <a:endParaRPr lang="en-US" dirty="0"/>
          </a:p>
          <a:p>
            <a:r>
              <a:rPr lang="en-US" dirty="0"/>
              <a:t>First click:</a:t>
            </a:r>
          </a:p>
          <a:p>
            <a:pPr marL="171450" indent="-171450">
              <a:buFont typeface="Arial" charset="0"/>
              <a:buChar char="•"/>
            </a:pPr>
            <a:r>
              <a:rPr lang="en-US" dirty="0"/>
              <a:t>We decide to spend period 2 producing a new pizza oven instead of producing pizzas.</a:t>
            </a:r>
          </a:p>
          <a:p>
            <a:pPr marL="171450" indent="-171450">
              <a:buFont typeface="Arial" charset="0"/>
              <a:buChar char="•"/>
            </a:pPr>
            <a:r>
              <a:rPr lang="en-US" dirty="0"/>
              <a:t>What do we give up? (two pizzas)</a:t>
            </a:r>
          </a:p>
          <a:p>
            <a:pPr marL="171450" indent="-171450">
              <a:buFont typeface="Arial" charset="0"/>
              <a:buChar char="•"/>
            </a:pPr>
            <a:r>
              <a:rPr lang="en-US" dirty="0"/>
              <a:t>What is the benefit? (Go to next click</a:t>
            </a:r>
            <a:r>
              <a:rPr lang="en-US" dirty="0" smtClean="0"/>
              <a:t>.)</a:t>
            </a:r>
            <a:endParaRPr lang="en-US" dirty="0"/>
          </a:p>
          <a:p>
            <a:r>
              <a:rPr lang="en-US" dirty="0"/>
              <a:t>Second click:</a:t>
            </a:r>
          </a:p>
          <a:p>
            <a:pPr marL="171450" indent="-171450">
              <a:buFont typeface="Arial" charset="0"/>
              <a:buChar char="•"/>
            </a:pPr>
            <a:r>
              <a:rPr lang="en-US" dirty="0"/>
              <a:t>We can now produce three pizzas (rather than two</a:t>
            </a:r>
            <a:r>
              <a:rPr lang="en-US" dirty="0" smtClean="0"/>
              <a:t>).</a:t>
            </a:r>
            <a:endParaRPr lang="en-US" dirty="0"/>
          </a:p>
          <a:p>
            <a:r>
              <a:rPr lang="en-US" dirty="0"/>
              <a:t>Third click:</a:t>
            </a:r>
          </a:p>
          <a:p>
            <a:pPr marL="171450" indent="-171450">
              <a:buFont typeface="Arial" charset="0"/>
              <a:buChar char="•"/>
            </a:pPr>
            <a:r>
              <a:rPr lang="en-US" dirty="0"/>
              <a:t>The higher number of pizzas continues in later periods as well.</a:t>
            </a:r>
          </a:p>
          <a:p>
            <a:pPr marL="171450" indent="-171450">
              <a:buFont typeface="Arial" charset="0"/>
              <a:buChar char="•"/>
            </a:pPr>
            <a:r>
              <a:rPr lang="en-US" dirty="0"/>
              <a:t>The opportunity cost is short term, the benefits can be long term</a:t>
            </a:r>
            <a:r>
              <a:rPr lang="en-US" dirty="0" smtClean="0"/>
              <a:t>.</a:t>
            </a:r>
          </a:p>
          <a:p>
            <a:pPr marL="0" indent="0">
              <a:buFont typeface="Arial" charset="0"/>
              <a:buNone/>
            </a:pPr>
            <a:endParaRPr lang="en-US" dirty="0" smtClean="0"/>
          </a:p>
          <a:p>
            <a:pPr marL="0" indent="0">
              <a:buFont typeface="Arial" charset="0"/>
              <a:buNone/>
            </a:pPr>
            <a:r>
              <a:rPr lang="en-US" dirty="0" smtClean="0"/>
              <a:t>[</a:t>
            </a:r>
            <a:r>
              <a:rPr lang="en-US" sz="1200" b="0" i="0" u="none" strike="noStrike" kern="1200" dirty="0" smtClean="0">
                <a:solidFill>
                  <a:schemeClr val="tx1"/>
                </a:solidFill>
                <a:effectLst/>
                <a:latin typeface="+mn-lt"/>
                <a:ea typeface="MS PGothic" pitchFamily="34" charset="-128"/>
                <a:cs typeface="MS PGothic" pitchFamily="34" charset="-128"/>
              </a:rPr>
              <a:t>© </a:t>
            </a:r>
            <a:r>
              <a:rPr lang="en-US" sz="1200" b="0" i="0" u="none" strike="noStrike" kern="1200" dirty="0" err="1" smtClean="0">
                <a:solidFill>
                  <a:schemeClr val="tx1"/>
                </a:solidFill>
                <a:effectLst/>
                <a:latin typeface="+mn-lt"/>
                <a:ea typeface="MS PGothic" pitchFamily="34" charset="-128"/>
                <a:cs typeface="MS PGothic" pitchFamily="34" charset="-128"/>
              </a:rPr>
              <a:t>Serafino</a:t>
            </a:r>
            <a:r>
              <a:rPr lang="en-US" sz="1200" b="0" i="0" u="none" strike="noStrike" kern="1200" dirty="0" smtClean="0">
                <a:solidFill>
                  <a:schemeClr val="tx1"/>
                </a:solidFill>
                <a:effectLst/>
                <a:latin typeface="+mn-lt"/>
                <a:ea typeface="MS PGothic" pitchFamily="34" charset="-128"/>
                <a:cs typeface="MS PGothic" pitchFamily="34" charset="-128"/>
              </a:rPr>
              <a:t> </a:t>
            </a:r>
            <a:r>
              <a:rPr lang="en-US" sz="1200" b="0" i="0" u="none" strike="noStrike" kern="1200" dirty="0" err="1" smtClean="0">
                <a:solidFill>
                  <a:schemeClr val="tx1"/>
                </a:solidFill>
                <a:effectLst/>
                <a:latin typeface="+mn-lt"/>
                <a:ea typeface="MS PGothic" pitchFamily="34" charset="-128"/>
                <a:cs typeface="MS PGothic" pitchFamily="34" charset="-128"/>
              </a:rPr>
              <a:t>Mozzo</a:t>
            </a:r>
            <a:r>
              <a:rPr lang="en-US" sz="1200" b="0" i="0" u="none" strike="noStrike" kern="1200" dirty="0" smtClean="0">
                <a:solidFill>
                  <a:schemeClr val="tx1"/>
                </a:solidFill>
                <a:effectLst/>
                <a:latin typeface="+mn-lt"/>
                <a:ea typeface="MS PGothic" pitchFamily="34" charset="-128"/>
                <a:cs typeface="MS PGothic" pitchFamily="34" charset="-128"/>
              </a:rPr>
              <a:t>/</a:t>
            </a:r>
            <a:r>
              <a:rPr lang="en-US" sz="1200" b="0" i="0" u="none" strike="noStrike" kern="1200" dirty="0" err="1" smtClean="0">
                <a:solidFill>
                  <a:schemeClr val="tx1"/>
                </a:solidFill>
                <a:effectLst/>
                <a:latin typeface="+mn-lt"/>
                <a:ea typeface="MS PGothic" pitchFamily="34" charset="-128"/>
                <a:cs typeface="MS PGothic" pitchFamily="34" charset="-128"/>
              </a:rPr>
              <a:t>iStockphoto</a:t>
            </a:r>
            <a:r>
              <a:rPr lang="en-US" sz="1200" b="0" i="0" u="none" strike="noStrike" kern="1200" dirty="0" smtClean="0">
                <a:solidFill>
                  <a:schemeClr val="tx1"/>
                </a:solidFill>
                <a:effectLst/>
                <a:latin typeface="+mn-lt"/>
                <a:ea typeface="MS PGothic" pitchFamily="34" charset="-128"/>
                <a:cs typeface="MS PGothic" pitchFamily="34" charset="-128"/>
              </a:rPr>
              <a:t>]</a:t>
            </a:r>
            <a:endParaRPr lang="en-US" dirty="0"/>
          </a:p>
          <a:p>
            <a:endParaRPr lang="en-US" dirty="0"/>
          </a:p>
        </p:txBody>
      </p:sp>
    </p:spTree>
    <p:extLst>
      <p:ext uri="{BB962C8B-B14F-4D97-AF65-F5344CB8AC3E}">
        <p14:creationId xmlns:p14="http://schemas.microsoft.com/office/powerpoint/2010/main" val="11565102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“Beyond the Book” Slide</a:t>
            </a:r>
            <a:endParaRPr lang="en-US" dirty="0"/>
          </a:p>
          <a:p>
            <a:r>
              <a:rPr lang="en-US" dirty="0"/>
              <a:t> </a:t>
            </a:r>
          </a:p>
          <a:p>
            <a:r>
              <a:rPr lang="en-US" b="1" i="1" dirty="0"/>
              <a:t>Lecture notes:</a:t>
            </a:r>
            <a:endParaRPr lang="en-US" dirty="0"/>
          </a:p>
          <a:p>
            <a:r>
              <a:rPr lang="en-US" i="1" dirty="0"/>
              <a:t>Left picture: Wind farm</a:t>
            </a:r>
            <a:endParaRPr lang="en-US" dirty="0"/>
          </a:p>
          <a:p>
            <a:pPr marL="171450" indent="-171450">
              <a:buFont typeface="Arial" charset="0"/>
              <a:buChar char="•"/>
            </a:pPr>
            <a:r>
              <a:rPr lang="en-US" dirty="0"/>
              <a:t>Expensive (big opportunity cost; could do something else with money)</a:t>
            </a:r>
          </a:p>
          <a:p>
            <a:pPr marL="171450" indent="-171450">
              <a:buFont typeface="Arial" charset="0"/>
              <a:buChar char="•"/>
            </a:pPr>
            <a:r>
              <a:rPr lang="en-US" dirty="0"/>
              <a:t>Take a long time to pay for themselves</a:t>
            </a:r>
          </a:p>
          <a:p>
            <a:pPr marL="171450" indent="-171450">
              <a:buFont typeface="Arial" charset="0"/>
              <a:buChar char="•"/>
            </a:pPr>
            <a:r>
              <a:rPr lang="en-US" dirty="0"/>
              <a:t>However, in the very long run, we get cheap, renewable, and clean energy.</a:t>
            </a:r>
          </a:p>
          <a:p>
            <a:endParaRPr lang="en-US" i="1" dirty="0"/>
          </a:p>
          <a:p>
            <a:r>
              <a:rPr lang="en-US" i="1" dirty="0"/>
              <a:t>Right picture: Investment in human capital (going to college)</a:t>
            </a:r>
            <a:endParaRPr lang="en-US" dirty="0"/>
          </a:p>
          <a:p>
            <a:pPr marL="171450" indent="-171450">
              <a:buFont typeface="Arial" charset="0"/>
              <a:buChar char="•"/>
            </a:pPr>
            <a:r>
              <a:rPr lang="en-US" dirty="0"/>
              <a:t>Expensive (direct expenses)</a:t>
            </a:r>
          </a:p>
          <a:p>
            <a:pPr marL="171450" indent="-171450">
              <a:buFont typeface="Arial" charset="0"/>
              <a:buChar char="•"/>
            </a:pPr>
            <a:r>
              <a:rPr lang="en-US" dirty="0"/>
              <a:t>There is also a big opportunity cost of time (takes four to five years of your time).</a:t>
            </a:r>
          </a:p>
          <a:p>
            <a:pPr marL="171450" indent="-171450">
              <a:buFont typeface="Arial" charset="0"/>
              <a:buChar char="•"/>
            </a:pPr>
            <a:r>
              <a:rPr lang="en-US" dirty="0"/>
              <a:t>However, in the long run, you may end up having more skills as a result of higher education, and you may become a more productive worker. This could land you a higher paying job</a:t>
            </a:r>
            <a:r>
              <a:rPr lang="en-US" dirty="0" smtClean="0"/>
              <a:t>.</a:t>
            </a:r>
          </a:p>
          <a:p>
            <a:pPr marL="0" indent="0">
              <a:buFont typeface="Arial" charset="0"/>
              <a:buNone/>
            </a:pPr>
            <a:endParaRPr lang="en-US" dirty="0" smtClean="0"/>
          </a:p>
          <a:p>
            <a:pPr marL="0" indent="0">
              <a:buFont typeface="Arial" charset="0"/>
              <a:buNone/>
            </a:pPr>
            <a:r>
              <a:rPr lang="en-US" sz="1200" b="0" i="0" u="none" strike="noStrike" kern="1200" dirty="0" smtClean="0">
                <a:solidFill>
                  <a:schemeClr val="tx1"/>
                </a:solidFill>
                <a:effectLst/>
                <a:latin typeface="+mn-lt"/>
                <a:ea typeface="MS PGothic" pitchFamily="34" charset="-128"/>
                <a:cs typeface="MS PGothic" pitchFamily="34" charset="-128"/>
              </a:rPr>
              <a:t>[right: Robert Nicholas/OJO Images RF/Getty Images]</a:t>
            </a:r>
            <a:endParaRPr lang="en-US" dirty="0"/>
          </a:p>
        </p:txBody>
      </p:sp>
    </p:spTree>
    <p:extLst>
      <p:ext uri="{BB962C8B-B14F-4D97-AF65-F5344CB8AC3E}">
        <p14:creationId xmlns:p14="http://schemas.microsoft.com/office/powerpoint/2010/main" val="3796001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a:lstStyle/>
          <a:p>
            <a:r>
              <a:rPr lang="en-US" b="1" i="1"/>
              <a:t>Clicker question:</a:t>
            </a:r>
            <a:endParaRPr lang="en-US"/>
          </a:p>
          <a:p>
            <a:r>
              <a:rPr lang="en-US"/>
              <a:t>Correct answer: A, We give up consumption today. </a:t>
            </a:r>
          </a:p>
          <a:p>
            <a:endParaRPr lang="en-US"/>
          </a:p>
          <a:p>
            <a:r>
              <a:rPr lang="en-US"/>
              <a:t>We don’t “directly” consume capital goods. If we produce them, we don’t have as many consumable goods “today,” but we’ll have more tomorrow.</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Economists do their best to remain objective.</a:t>
            </a:r>
          </a:p>
          <a:p>
            <a:endParaRPr lang="en-US" dirty="0"/>
          </a:p>
          <a:p>
            <a:r>
              <a:rPr lang="en-US" dirty="0"/>
              <a:t>Consider a rise in the unemployment rate:</a:t>
            </a:r>
          </a:p>
          <a:p>
            <a:pPr marL="171450" indent="-171450">
              <a:buFont typeface="Arial" charset="0"/>
              <a:buChar char="•"/>
            </a:pPr>
            <a:r>
              <a:rPr lang="en-US" dirty="0"/>
              <a:t>Economists try to understand why it </a:t>
            </a:r>
            <a:r>
              <a:rPr lang="en-US" dirty="0" smtClean="0"/>
              <a:t>occurred.</a:t>
            </a:r>
          </a:p>
          <a:p>
            <a:pPr marL="171450" indent="-171450">
              <a:buFont typeface="Arial" charset="0"/>
              <a:buChar char="•"/>
            </a:pPr>
            <a:r>
              <a:rPr lang="en-US" dirty="0" smtClean="0"/>
              <a:t>Economists </a:t>
            </a:r>
            <a:r>
              <a:rPr lang="en-US" dirty="0"/>
              <a:t>do not determine who should receive unemployment benefits or other government assistance.</a:t>
            </a:r>
          </a:p>
          <a:p>
            <a:r>
              <a:rPr lang="en-US" dirty="0"/>
              <a:t> </a:t>
            </a:r>
          </a:p>
          <a:p>
            <a:pPr marL="0" lvl="1"/>
            <a:endParaRPr lang="en-US" dirty="0">
              <a:cs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tip:</a:t>
            </a:r>
            <a:endParaRPr lang="en-US" dirty="0"/>
          </a:p>
          <a:p>
            <a:r>
              <a:rPr lang="en-US" dirty="0"/>
              <a:t>As you go through each option, make sure to discuss the fact that the positive statements are testable (whether they are right or wrong). </a:t>
            </a:r>
          </a:p>
          <a:p>
            <a:endParaRPr lang="en-US" dirty="0"/>
          </a:p>
          <a:p>
            <a:pPr>
              <a:buFont typeface="Calibri" pitchFamily="-107" charset="0"/>
              <a:buAutoNum type="arabicPeriod"/>
            </a:pPr>
            <a:r>
              <a:rPr lang="en-US" dirty="0" smtClean="0"/>
              <a:t> Normative</a:t>
            </a:r>
            <a:endParaRPr lang="en-US" dirty="0"/>
          </a:p>
          <a:p>
            <a:pPr>
              <a:buFont typeface="Calibri" pitchFamily="-107" charset="0"/>
              <a:buAutoNum type="arabicPeriod"/>
            </a:pPr>
            <a:r>
              <a:rPr lang="en-US" dirty="0" smtClean="0"/>
              <a:t> Positive; this statement can be tested.</a:t>
            </a:r>
          </a:p>
          <a:p>
            <a:pPr>
              <a:buFont typeface="Calibri" pitchFamily="-107" charset="0"/>
              <a:buAutoNum type="arabicPeriod"/>
            </a:pPr>
            <a:r>
              <a:rPr lang="en-US" dirty="0" smtClean="0"/>
              <a:t> Normative</a:t>
            </a:r>
            <a:endParaRPr lang="en-US" dirty="0"/>
          </a:p>
          <a:p>
            <a:pPr>
              <a:buFont typeface="Calibri" pitchFamily="-107" charset="0"/>
              <a:buAutoNum type="arabicPeriod"/>
            </a:pPr>
            <a:r>
              <a:rPr lang="en-US" dirty="0" smtClean="0"/>
              <a:t>  Normative</a:t>
            </a:r>
          </a:p>
          <a:p>
            <a:pPr marL="628650" lvl="1" indent="-171450">
              <a:buFontTx/>
              <a:buChar char="•"/>
            </a:pPr>
            <a:r>
              <a:rPr lang="en-US" dirty="0" smtClean="0">
                <a:cs typeface="MS PGothic" pitchFamily="34" charset="-128"/>
              </a:rPr>
              <a:t>“Bad” is a broad and poorly defined term. This statement could be turned into a positive statement perhaps if we listed more specific markets, government interventions, and the change in other variables such as prices, quantities, or consumer surplus.</a:t>
            </a:r>
          </a:p>
          <a:p>
            <a:pPr>
              <a:buFont typeface="Calibri" pitchFamily="-107" charset="0"/>
              <a:buAutoNum type="arabicPeriod"/>
            </a:pPr>
            <a:r>
              <a:rPr lang="en-US" dirty="0" smtClean="0"/>
              <a:t> Positive</a:t>
            </a:r>
          </a:p>
          <a:p>
            <a:pPr marL="628650" lvl="1" indent="-171450">
              <a:buFontTx/>
              <a:buChar char="•"/>
            </a:pPr>
            <a:r>
              <a:rPr lang="en-US" dirty="0" smtClean="0">
                <a:cs typeface="MS PGothic" pitchFamily="34" charset="-128"/>
              </a:rPr>
              <a:t>We can look at salaries of graduates to see if this is true or false. It’s true.</a:t>
            </a:r>
          </a:p>
          <a:p>
            <a:r>
              <a:rPr lang="en-US" dirty="0"/>
              <a:t> </a:t>
            </a:r>
          </a:p>
          <a:p>
            <a:r>
              <a:rPr lang="en-US" dirty="0"/>
              <a:t>Ask students if they see a trend in the “normative” statements—most of them contain the word “should,” or express an opinion</a:t>
            </a:r>
            <a:r>
              <a:rPr lang="en-US" altLang="ja-JP" dirty="0"/>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endParaRPr lang="en-US" dirty="0"/>
          </a:p>
          <a:p>
            <a:r>
              <a:rPr lang="en-US" dirty="0"/>
              <a:t>A map is a good model. </a:t>
            </a:r>
          </a:p>
          <a:p>
            <a:pPr marL="171450" indent="-171450">
              <a:buFont typeface="Arial" charset="0"/>
              <a:buChar char="•"/>
            </a:pPr>
            <a:r>
              <a:rPr lang="en-US" dirty="0"/>
              <a:t>It is not completely realistic. It doesn’t have all the stop signs, stop lights, speed limits, and points of interest along the </a:t>
            </a:r>
            <a:r>
              <a:rPr lang="en-US" dirty="0" smtClean="0"/>
              <a:t>way.</a:t>
            </a:r>
          </a:p>
          <a:p>
            <a:pPr marL="171450" indent="-171450">
              <a:buFont typeface="Arial" charset="0"/>
              <a:buChar char="•"/>
            </a:pPr>
            <a:r>
              <a:rPr lang="en-US" dirty="0" smtClean="0"/>
              <a:t>But </a:t>
            </a:r>
            <a:r>
              <a:rPr lang="en-US" dirty="0"/>
              <a:t>it works to get you from point A to point B.</a:t>
            </a:r>
          </a:p>
          <a:p>
            <a:r>
              <a:rPr lang="en-US" dirty="0"/>
              <a:t> </a:t>
            </a:r>
          </a:p>
          <a:p>
            <a:r>
              <a:rPr lang="en-US" dirty="0"/>
              <a:t>Once again, we see what the model represents, even though that is not what a real molecule looks like.</a:t>
            </a:r>
          </a:p>
          <a:p>
            <a:r>
              <a:rPr lang="en-US" dirty="0"/>
              <a:t> </a:t>
            </a:r>
          </a:p>
          <a:p>
            <a:r>
              <a:rPr lang="en-US" dirty="0"/>
              <a:t>Characteristics of good models:</a:t>
            </a:r>
          </a:p>
          <a:p>
            <a:pPr>
              <a:buFont typeface="Calibri" pitchFamily="-107" charset="0"/>
              <a:buAutoNum type="arabicPeriod"/>
            </a:pPr>
            <a:r>
              <a:rPr lang="en-US" dirty="0" smtClean="0"/>
              <a:t> Simple</a:t>
            </a:r>
            <a:endParaRPr lang="en-US" dirty="0"/>
          </a:p>
          <a:p>
            <a:pPr>
              <a:buFont typeface="Calibri" pitchFamily="-107" charset="0"/>
              <a:buAutoNum type="arabicPeriod"/>
            </a:pPr>
            <a:r>
              <a:rPr lang="en-US" dirty="0" smtClean="0"/>
              <a:t> Flexible</a:t>
            </a:r>
            <a:endParaRPr lang="en-US" dirty="0"/>
          </a:p>
          <a:p>
            <a:pPr>
              <a:buFont typeface="Calibri" pitchFamily="-107" charset="0"/>
              <a:buAutoNum type="arabicPeriod"/>
            </a:pPr>
            <a:r>
              <a:rPr lang="en-US" dirty="0" smtClean="0"/>
              <a:t> Useful </a:t>
            </a:r>
            <a:r>
              <a:rPr lang="en-US" dirty="0"/>
              <a:t>for making predictions</a:t>
            </a:r>
          </a:p>
          <a:p>
            <a:r>
              <a:rPr lang="en-US" dirty="0"/>
              <a:t> </a:t>
            </a:r>
          </a:p>
          <a:p>
            <a:r>
              <a:rPr lang="en-US" b="1" i="1" dirty="0"/>
              <a:t>Classroom demonstration: </a:t>
            </a:r>
            <a:r>
              <a:rPr lang="en-US" dirty="0" smtClean="0"/>
              <a:t>Building </a:t>
            </a:r>
            <a:r>
              <a:rPr lang="en-US" dirty="0"/>
              <a:t>Paper Airplanes (Part 1</a:t>
            </a:r>
            <a:r>
              <a:rPr lang="en-US" dirty="0" smtClean="0"/>
              <a:t>)</a:t>
            </a:r>
            <a:endParaRPr lang="en-US" dirty="0"/>
          </a:p>
          <a:p>
            <a:r>
              <a:rPr lang="en-US" dirty="0"/>
              <a:t>This demonstration can be found in the Interactive Instructor’s Guide </a:t>
            </a:r>
            <a:r>
              <a:rPr lang="en-US" dirty="0" smtClean="0"/>
              <a:t>(See </a:t>
            </a:r>
            <a:r>
              <a:rPr lang="en-US" dirty="0"/>
              <a:t>Tip </a:t>
            </a:r>
            <a:r>
              <a:rPr lang="en-US" dirty="0" smtClean="0"/>
              <a:t>#054</a:t>
            </a:r>
            <a:r>
              <a:rPr lang="en-US" dirty="0"/>
              <a:t>). </a:t>
            </a:r>
          </a:p>
          <a:p>
            <a:pPr marL="171450" indent="-171450">
              <a:buFont typeface="Arial" charset="0"/>
              <a:buChar char="•"/>
            </a:pPr>
            <a:r>
              <a:rPr lang="en-US" dirty="0"/>
              <a:t>Give the students a few minutes to construct a paper airplane.</a:t>
            </a:r>
          </a:p>
          <a:p>
            <a:pPr marL="171450" indent="-171450">
              <a:buFont typeface="Arial" charset="0"/>
              <a:buChar char="•"/>
            </a:pPr>
            <a:r>
              <a:rPr lang="en-US" dirty="0"/>
              <a:t>Have a few try to fly them.</a:t>
            </a:r>
          </a:p>
          <a:p>
            <a:pPr marL="171450" indent="-171450">
              <a:buFont typeface="Arial" charset="0"/>
              <a:buChar char="•"/>
            </a:pPr>
            <a:r>
              <a:rPr lang="en-US" dirty="0"/>
              <a:t>Point out that these are not very realistic, but there are many features in a paper airplane that model real flight.</a:t>
            </a:r>
          </a:p>
          <a:p>
            <a:pPr marL="171450" indent="-171450">
              <a:buFont typeface="Arial" charset="0"/>
              <a:buChar char="•"/>
            </a:pPr>
            <a:r>
              <a:rPr lang="en-US" dirty="0"/>
              <a:t>Select a group of students and ask them to make a notch in the wing in the back.</a:t>
            </a:r>
          </a:p>
          <a:p>
            <a:pPr marL="628650" lvl="1" indent="-171450">
              <a:buFontTx/>
              <a:buChar char="•"/>
            </a:pPr>
            <a:r>
              <a:rPr lang="en-US" dirty="0">
                <a:cs typeface="MS PGothic" pitchFamily="34" charset="-128"/>
              </a:rPr>
              <a:t>Ask students to predict what will happen when these planes are flown.</a:t>
            </a:r>
          </a:p>
          <a:p>
            <a:pPr marL="628650" lvl="1" indent="-171450">
              <a:buFontTx/>
              <a:buChar char="•"/>
            </a:pPr>
            <a:r>
              <a:rPr lang="en-US" dirty="0">
                <a:cs typeface="MS PGothic" pitchFamily="34" charset="-128"/>
              </a:rPr>
              <a:t>How did their prediction work?</a:t>
            </a:r>
          </a:p>
          <a:p>
            <a:pPr marL="628650" lvl="1" indent="-171450">
              <a:spcBef>
                <a:spcPct val="0"/>
              </a:spcBef>
            </a:pPr>
            <a:endParaRPr lang="en-US" dirty="0">
              <a:cs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r>
              <a:rPr lang="en-US" dirty="0"/>
              <a:t>The goal is to isolate the effect of a change in one variable.</a:t>
            </a:r>
          </a:p>
          <a:p>
            <a:endParaRPr lang="en-US" dirty="0"/>
          </a:p>
          <a:p>
            <a:r>
              <a:rPr lang="en-US" dirty="0"/>
              <a:t>Suppose you are having some stomach difficulties. If you change your diet drastically (eliminating gluten, dairy, processed foods, etc.), you will not know what was causing the problems.</a:t>
            </a:r>
          </a:p>
          <a:p>
            <a:r>
              <a:rPr lang="en-US" dirty="0"/>
              <a:t> </a:t>
            </a:r>
          </a:p>
          <a:p>
            <a:r>
              <a:rPr lang="en-US" b="1" i="1" dirty="0"/>
              <a:t>Classroom demonstration: </a:t>
            </a:r>
            <a:r>
              <a:rPr lang="en-US" dirty="0" smtClean="0"/>
              <a:t>Building </a:t>
            </a:r>
            <a:r>
              <a:rPr lang="en-US" dirty="0"/>
              <a:t>Paper Airplanes (Part 2</a:t>
            </a:r>
            <a:r>
              <a:rPr lang="en-US" dirty="0" smtClean="0"/>
              <a:t>)</a:t>
            </a:r>
            <a:endParaRPr lang="en-US" dirty="0"/>
          </a:p>
          <a:p>
            <a:r>
              <a:rPr lang="en-US" dirty="0"/>
              <a:t>This demonstration can be found in the Interactive Instructor’s Guide </a:t>
            </a:r>
            <a:r>
              <a:rPr lang="en-US" dirty="0" smtClean="0"/>
              <a:t>(See </a:t>
            </a:r>
            <a:r>
              <a:rPr lang="en-US" dirty="0"/>
              <a:t>Tip </a:t>
            </a:r>
            <a:r>
              <a:rPr lang="en-US" dirty="0" smtClean="0"/>
              <a:t>#054</a:t>
            </a:r>
            <a:r>
              <a:rPr lang="en-US" dirty="0"/>
              <a:t>). </a:t>
            </a:r>
          </a:p>
          <a:p>
            <a:pPr marL="171450" indent="-171450">
              <a:buFont typeface="Arial" charset="0"/>
              <a:buChar char="•"/>
            </a:pPr>
            <a:r>
              <a:rPr lang="en-US" dirty="0"/>
              <a:t>Select a different group of students and ask them to make the same notch but also bend down the tip in front and bend in the wings.</a:t>
            </a:r>
          </a:p>
          <a:p>
            <a:pPr marL="628650" lvl="1" indent="-171450">
              <a:buFontTx/>
              <a:buChar char="•"/>
            </a:pPr>
            <a:r>
              <a:rPr lang="en-US" dirty="0">
                <a:cs typeface="MS PGothic" pitchFamily="34" charset="-128"/>
              </a:rPr>
              <a:t>Ask students to predict what will happen when these planes are flown.</a:t>
            </a:r>
          </a:p>
          <a:p>
            <a:pPr marL="628650" lvl="1" indent="-171450">
              <a:buFontTx/>
              <a:buChar char="•"/>
            </a:pPr>
            <a:r>
              <a:rPr lang="en-US" dirty="0">
                <a:cs typeface="MS PGothic" pitchFamily="34" charset="-128"/>
              </a:rPr>
              <a:t>How did their prediction work?</a:t>
            </a:r>
          </a:p>
          <a:p>
            <a:pPr marL="171450" indent="-171450">
              <a:buFont typeface="Arial" charset="0"/>
              <a:buChar char="•"/>
            </a:pPr>
            <a:r>
              <a:rPr lang="en-US" dirty="0"/>
              <a:t>Point out that (in this case) they cannot determine how much effect each of these changes had on the model. There were too many changes to sort it all out.</a:t>
            </a:r>
          </a:p>
          <a:p>
            <a:r>
              <a:rPr lang="en-US" dirty="0"/>
              <a:t> </a:t>
            </a:r>
          </a:p>
          <a:p>
            <a:pPr marL="628650" lvl="1" indent="-171450"/>
            <a:endParaRPr lang="en-US" dirty="0">
              <a:cs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prstTxWarp prst="textNoShape">
              <a:avLst/>
            </a:prstTxWarp>
          </a:bodyPr>
          <a:lstStyle/>
          <a:p>
            <a:pPr algn="r" eaLnBrk="1" hangingPunct="1"/>
            <a:endParaRPr lang="en-US" sz="20000" b="1">
              <a:solidFill>
                <a:srgbClr val="FF2807"/>
              </a:solidFill>
              <a:latin typeface="Helvetica Neue" pitchFamily="-107" charset="0"/>
              <a:ea typeface="Helvetica Neue" pitchFamily="-107" charset="0"/>
              <a:cs typeface="Helvetica Neue" pitchFamily="-107"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57200" y="1713168"/>
            <a:ext cx="8229600" cy="4896248"/>
          </a:xfrm>
        </p:spPr>
        <p:txBody>
          <a:bodyPr/>
          <a:lstStyle/>
          <a:p>
            <a:pPr lvl="0"/>
            <a:r>
              <a:rPr lang="en-US" dirty="0"/>
              <a:t>Click to edit Master text styles</a:t>
            </a:r>
          </a:p>
          <a:p>
            <a:pPr lvl="1"/>
            <a:r>
              <a:rPr lang="en-US" dirty="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Rectangle 2"/>
          <p:cNvSpPr/>
          <p:nvPr userDrawn="1"/>
        </p:nvSpPr>
        <p:spPr>
          <a:xfrm>
            <a:off x="177800" y="169863"/>
            <a:ext cx="8796338"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a typeface="MS PGothic" pitchFamily="34" charset="-128"/>
              <a:cs typeface="MS PGothic" pitchFamily="34" charset="-128"/>
            </a:endParaRPr>
          </a:p>
        </p:txBody>
      </p:sp>
      <p:sp>
        <p:nvSpPr>
          <p:cNvPr id="2" name="Title 1"/>
          <p:cNvSpPr>
            <a:spLocks noGrp="1"/>
          </p:cNvSpPr>
          <p:nvPr>
            <p:ph type="title"/>
          </p:nvPr>
        </p:nvSpPr>
        <p:spPr>
          <a:xfrm>
            <a:off x="457200" y="0"/>
            <a:ext cx="8229600" cy="1518756"/>
          </a:xfrm>
        </p:spPr>
        <p:txBody>
          <a:bodyPr/>
          <a:lstStyle>
            <a:lvl1pPr algn="l">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Lst>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107"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107"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bin"/><Relationship Id="rId5" Type="http://schemas.openxmlformats.org/officeDocument/2006/relationships/image" Target="../media/image2.wmf"/><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6" Type="http://schemas.openxmlformats.org/officeDocument/2006/relationships/image" Target="../media/image6.emf"/><Relationship Id="rId7" Type="http://schemas.openxmlformats.org/officeDocument/2006/relationships/image" Target="../media/image7.emf"/><Relationship Id="rId8" Type="http://schemas.openxmlformats.org/officeDocument/2006/relationships/image" Target="../media/image8.emf"/><Relationship Id="rId9" Type="http://schemas.openxmlformats.org/officeDocument/2006/relationships/image" Target="../media/image9.emf"/><Relationship Id="rId10" Type="http://schemas.openxmlformats.org/officeDocument/2006/relationships/image" Target="../media/image10.jpeg"/><Relationship Id="rId11" Type="http://schemas.openxmlformats.org/officeDocument/2006/relationships/image" Target="../media/image11.jpeg"/><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7" Type="http://schemas.openxmlformats.org/officeDocument/2006/relationships/image" Target="../media/image16.emf"/><Relationship Id="rId8" Type="http://schemas.openxmlformats.org/officeDocument/2006/relationships/image" Target="../media/image17.emf"/><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5" Type="http://schemas.openxmlformats.org/officeDocument/2006/relationships/image" Target="../media/image20.emf"/><Relationship Id="rId6" Type="http://schemas.openxmlformats.org/officeDocument/2006/relationships/image" Target="../media/image21.emf"/><Relationship Id="rId7" Type="http://schemas.openxmlformats.org/officeDocument/2006/relationships/image" Target="../media/image22.emf"/><Relationship Id="rId8" Type="http://schemas.openxmlformats.org/officeDocument/2006/relationships/image" Target="../media/image23.emf"/><Relationship Id="rId9" Type="http://schemas.openxmlformats.org/officeDocument/2006/relationships/image" Target="../media/image24.emf"/><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6" Type="http://schemas.openxmlformats.org/officeDocument/2006/relationships/image" Target="../media/image28.emf"/><Relationship Id="rId7" Type="http://schemas.openxmlformats.org/officeDocument/2006/relationships/image" Target="../media/image29.emf"/><Relationship Id="rId8" Type="http://schemas.openxmlformats.org/officeDocument/2006/relationships/image" Target="../media/image30.emf"/><Relationship Id="rId9" Type="http://schemas.openxmlformats.org/officeDocument/2006/relationships/image" Target="../media/image31.emf"/><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5" Type="http://schemas.openxmlformats.org/officeDocument/2006/relationships/image" Target="../media/image34.emf"/><Relationship Id="rId6" Type="http://schemas.openxmlformats.org/officeDocument/2006/relationships/image" Target="../media/image35.emf"/><Relationship Id="rId7" Type="http://schemas.openxmlformats.org/officeDocument/2006/relationships/image" Target="../media/image36.emf"/><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8.emf"/><Relationship Id="rId5" Type="http://schemas.openxmlformats.org/officeDocument/2006/relationships/image" Target="../media/image39.emf"/><Relationship Id="rId6" Type="http://schemas.openxmlformats.org/officeDocument/2006/relationships/image" Target="../media/image40.emf"/><Relationship Id="rId7" Type="http://schemas.openxmlformats.org/officeDocument/2006/relationships/image" Target="../media/image41.emf"/><Relationship Id="rId8" Type="http://schemas.openxmlformats.org/officeDocument/2006/relationships/image" Target="../media/image42.emf"/><Relationship Id="rId9" Type="http://schemas.openxmlformats.org/officeDocument/2006/relationships/image" Target="../media/image43.emf"/><Relationship Id="rId10" Type="http://schemas.openxmlformats.org/officeDocument/2006/relationships/image" Target="../media/image44.emf"/><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5.jpeg"/></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hyperlink" Target="https://iig.wwnorton.com/prinecoma2/full/page/072_specialization_in_cast_away" TargetMode="External"/><Relationship Id="rId5" Type="http://schemas.openxmlformats.org/officeDocument/2006/relationships/image" Target="../media/image47.emf"/><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50.emf"/><Relationship Id="rId4" Type="http://schemas.openxmlformats.org/officeDocument/2006/relationships/image" Target="../media/image51.emf"/><Relationship Id="rId5" Type="http://schemas.openxmlformats.org/officeDocument/2006/relationships/image" Target="../media/image52.emf"/><Relationship Id="rId6" Type="http://schemas.openxmlformats.org/officeDocument/2006/relationships/image" Target="../media/image53.emf"/><Relationship Id="rId7" Type="http://schemas.openxmlformats.org/officeDocument/2006/relationships/image" Target="../media/image54.emf"/><Relationship Id="rId8" Type="http://schemas.openxmlformats.org/officeDocument/2006/relationships/image" Target="../media/image55.emf"/><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56.emf"/><Relationship Id="rId4" Type="http://schemas.openxmlformats.org/officeDocument/2006/relationships/image" Target="../media/image57.emf"/><Relationship Id="rId5" Type="http://schemas.openxmlformats.org/officeDocument/2006/relationships/image" Target="../media/image58.emf"/><Relationship Id="rId6" Type="http://schemas.openxmlformats.org/officeDocument/2006/relationships/image" Target="../media/image59.emf"/><Relationship Id="rId7" Type="http://schemas.openxmlformats.org/officeDocument/2006/relationships/image" Target="../media/image60.emf"/><Relationship Id="rId8" Type="http://schemas.openxmlformats.org/officeDocument/2006/relationships/image" Target="../media/image61.emf"/><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62.jpeg"/><Relationship Id="rId4" Type="http://schemas.openxmlformats.org/officeDocument/2006/relationships/image" Target="../media/image11.jpeg"/><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image" Target="../media/image63.jpeg"/><Relationship Id="rId4" Type="http://schemas.openxmlformats.org/officeDocument/2006/relationships/image" Target="../media/image64.jpeg"/><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p:nvPr>
        </p:nvSpPr>
        <p:spPr>
          <a:xfrm>
            <a:off x="3729038" y="1350963"/>
            <a:ext cx="5106987" cy="4179887"/>
          </a:xfrm>
        </p:spPr>
        <p:txBody>
          <a:bodyPr>
            <a:normAutofit/>
          </a:bodyPr>
          <a:lstStyle/>
          <a:p>
            <a:pPr eaLnBrk="1" hangingPunct="1"/>
            <a:r>
              <a:rPr lang="en-US" cap="none">
                <a:latin typeface="Helvetica Neue" pitchFamily="-107" charset="0"/>
                <a:cs typeface="Arial" pitchFamily="-107" charset="0"/>
              </a:rPr>
              <a:t>Model Building and Gains from Trade</a:t>
            </a:r>
          </a:p>
        </p:txBody>
      </p:sp>
      <p:sp>
        <p:nvSpPr>
          <p:cNvPr id="9218" name="Text Placeholder 2"/>
          <p:cNvSpPr>
            <a:spLocks noGrp="1"/>
          </p:cNvSpPr>
          <p:nvPr>
            <p:ph type="body" sz="quarter" idx="10"/>
          </p:nvPr>
        </p:nvSpPr>
        <p:spPr>
          <a:xfrm>
            <a:off x="323850" y="1350963"/>
            <a:ext cx="3116263" cy="4179887"/>
          </a:xfrm>
        </p:spPr>
        <p:txBody>
          <a:bodyPr/>
          <a:lstStyle/>
          <a:p>
            <a:pPr eaLnBrk="1" hangingPunct="1"/>
            <a:r>
              <a:rPr lang="en-US">
                <a:solidFill>
                  <a:srgbClr val="1492C7"/>
                </a:solidFill>
                <a:latin typeface="Helvetica Neue Medium" pitchFamily="-107" charset="0"/>
                <a:cs typeface="Arial" pitchFamily="-107" charset="0"/>
              </a:rPr>
              <a:t>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Economic Analysis</a:t>
            </a:r>
          </a:p>
        </p:txBody>
      </p:sp>
      <p:sp>
        <p:nvSpPr>
          <p:cNvPr id="18435" name="Content Placeholder 2"/>
          <p:cNvSpPr>
            <a:spLocks noGrp="1"/>
          </p:cNvSpPr>
          <p:nvPr>
            <p:ph idx="1"/>
          </p:nvPr>
        </p:nvSpPr>
        <p:spPr>
          <a:xfrm>
            <a:off x="457200" y="1712913"/>
            <a:ext cx="8229600" cy="4895850"/>
          </a:xfrm>
        </p:spPr>
        <p:txBody>
          <a:bodyPr/>
          <a:lstStyle/>
          <a:p>
            <a:pPr eaLnBrk="1" hangingPunct="1"/>
            <a:r>
              <a:rPr lang="en-US" sz="3200" b="1">
                <a:solidFill>
                  <a:srgbClr val="1492C7"/>
                </a:solidFill>
                <a:latin typeface="Arial" pitchFamily="-107" charset="0"/>
                <a:cs typeface="Arial" pitchFamily="-107" charset="0"/>
              </a:rPr>
              <a:t>Endogenous factors</a:t>
            </a:r>
          </a:p>
          <a:p>
            <a:pPr lvl="1" eaLnBrk="1" hangingPunct="1"/>
            <a:r>
              <a:rPr lang="en-US" sz="2800">
                <a:latin typeface="Arial" pitchFamily="-107" charset="0"/>
                <a:cs typeface="Arial" pitchFamily="-107" charset="0"/>
              </a:rPr>
              <a:t>Variables that can be controlled for inside a model</a:t>
            </a:r>
          </a:p>
          <a:p>
            <a:pPr lvl="1" eaLnBrk="1" hangingPunct="1"/>
            <a:endParaRPr lang="en-US" sz="1000">
              <a:latin typeface="Arial" pitchFamily="-107" charset="0"/>
              <a:cs typeface="Arial" pitchFamily="-107" charset="0"/>
            </a:endParaRPr>
          </a:p>
          <a:p>
            <a:pPr eaLnBrk="1" hangingPunct="1"/>
            <a:r>
              <a:rPr lang="en-US" sz="3200" b="1">
                <a:solidFill>
                  <a:srgbClr val="1492C7"/>
                </a:solidFill>
                <a:latin typeface="Arial" pitchFamily="-107" charset="0"/>
                <a:cs typeface="Arial" pitchFamily="-107" charset="0"/>
              </a:rPr>
              <a:t>Exogenous factors</a:t>
            </a:r>
          </a:p>
          <a:p>
            <a:pPr lvl="1" eaLnBrk="1" hangingPunct="1"/>
            <a:r>
              <a:rPr lang="en-US" sz="2800">
                <a:latin typeface="Arial" pitchFamily="-107" charset="0"/>
                <a:cs typeface="Arial" pitchFamily="-107" charset="0"/>
              </a:rPr>
              <a:t>Variables that cannot be accounted for in a model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0"/>
            <a:ext cx="8229600" cy="1527175"/>
          </a:xfrm>
        </p:spPr>
        <p:txBody>
          <a:bodyPr/>
          <a:lstStyle/>
          <a:p>
            <a:r>
              <a:rPr lang="en-US" sz="4200">
                <a:latin typeface="Arial" pitchFamily="-107" charset="0"/>
                <a:cs typeface="Arial" pitchFamily="-107" charset="0"/>
              </a:rPr>
              <a:t>Models and </a:t>
            </a:r>
            <a:r>
              <a:rPr lang="en-US" sz="4200" i="1">
                <a:latin typeface="Arial" pitchFamily="-107" charset="0"/>
                <a:cs typeface="Arial" pitchFamily="-107" charset="0"/>
              </a:rPr>
              <a:t>Ceteris Paribus</a:t>
            </a:r>
            <a:r>
              <a:rPr lang="en-US" sz="4000">
                <a:latin typeface="Arial" pitchFamily="-107" charset="0"/>
                <a:cs typeface="Arial" pitchFamily="-107" charset="0"/>
              </a:rPr>
              <a:t>—</a:t>
            </a:r>
            <a:r>
              <a:rPr lang="en-US" sz="4200">
                <a:latin typeface="Arial" pitchFamily="-107" charset="0"/>
                <a:cs typeface="Arial" pitchFamily="-107" charset="0"/>
              </a:rPr>
              <a:t>1 </a:t>
            </a:r>
            <a:endParaRPr lang="en-US" sz="4200">
              <a:latin typeface="Helvetica Neue" pitchFamily="-107" charset="0"/>
              <a:cs typeface="Arial" pitchFamily="-107" charset="0"/>
            </a:endParaRPr>
          </a:p>
        </p:txBody>
      </p:sp>
      <p:sp>
        <p:nvSpPr>
          <p:cNvPr id="29698" name="Content Placeholder 2"/>
          <p:cNvSpPr>
            <a:spLocks noGrp="1"/>
          </p:cNvSpPr>
          <p:nvPr>
            <p:ph idx="1"/>
          </p:nvPr>
        </p:nvSpPr>
        <p:spPr>
          <a:xfrm>
            <a:off x="457200" y="1712913"/>
            <a:ext cx="8229600" cy="4895850"/>
          </a:xfrm>
        </p:spPr>
        <p:txBody>
          <a:bodyPr/>
          <a:lstStyle/>
          <a:p>
            <a:pPr eaLnBrk="1" hangingPunct="1"/>
            <a:r>
              <a:rPr lang="en-US" sz="3200">
                <a:latin typeface="Helvetica Neue" pitchFamily="-107" charset="0"/>
                <a:cs typeface="Arial" pitchFamily="-107" charset="0"/>
              </a:rPr>
              <a:t>Who gets paid more</a:t>
            </a:r>
            <a:r>
              <a:rPr lang="en-US" sz="3200">
                <a:latin typeface="Arial" pitchFamily="-107" charset="0"/>
                <a:cs typeface="Arial" pitchFamily="-107" charset="0"/>
              </a:rPr>
              <a:t>…</a:t>
            </a:r>
            <a:endParaRPr lang="en-US" sz="3200">
              <a:latin typeface="Helvetica Neue" pitchFamily="-107" charset="0"/>
              <a:cs typeface="Arial" pitchFamily="-107" charset="0"/>
            </a:endParaRPr>
          </a:p>
          <a:p>
            <a:pPr lvl="1" eaLnBrk="1" hangingPunct="1"/>
            <a:r>
              <a:rPr lang="en-US" altLang="ja-JP" sz="2800">
                <a:latin typeface="Helvetica Neue" pitchFamily="-107" charset="0"/>
                <a:cs typeface="Arial" pitchFamily="-107" charset="0"/>
              </a:rPr>
              <a:t>Educated or uneducated individuals?</a:t>
            </a:r>
          </a:p>
          <a:p>
            <a:pPr lvl="1" eaLnBrk="1" hangingPunct="1"/>
            <a:r>
              <a:rPr lang="en-US" altLang="ja-JP" sz="2800">
                <a:latin typeface="Helvetica Neue" pitchFamily="-107" charset="0"/>
                <a:cs typeface="Arial" pitchFamily="-107" charset="0"/>
              </a:rPr>
              <a:t>Skilled or unskilled labor?</a:t>
            </a:r>
          </a:p>
          <a:p>
            <a:pPr lvl="1" eaLnBrk="1" hangingPunct="1"/>
            <a:r>
              <a:rPr lang="en-US" altLang="ja-JP" sz="2800">
                <a:latin typeface="Helvetica Neue" pitchFamily="-107" charset="0"/>
                <a:cs typeface="Arial" pitchFamily="-107" charset="0"/>
              </a:rPr>
              <a:t>Worker right out of college or older worker?</a:t>
            </a:r>
          </a:p>
          <a:p>
            <a:pPr lvl="1" eaLnBrk="1" hangingPunct="1"/>
            <a:r>
              <a:rPr lang="en-US" altLang="ja-JP" sz="2800">
                <a:latin typeface="Helvetica Neue" pitchFamily="-107" charset="0"/>
                <a:cs typeface="Arial" pitchFamily="-107" charset="0"/>
              </a:rPr>
              <a:t>New employee or veteran employee?</a:t>
            </a:r>
          </a:p>
          <a:p>
            <a:pPr lvl="1" eaLnBrk="1" hangingPunct="1"/>
            <a:r>
              <a:rPr lang="en-US" altLang="ja-JP" sz="2800">
                <a:latin typeface="Helvetica Neue" pitchFamily="-107" charset="0"/>
                <a:cs typeface="Arial" pitchFamily="-107" charset="0"/>
              </a:rPr>
              <a:t>Safe or dangerous job?</a:t>
            </a:r>
          </a:p>
          <a:p>
            <a:pPr lvl="1" eaLnBrk="1" hangingPunct="1"/>
            <a:endParaRPr lang="en-US" altLang="ja-JP" sz="2400">
              <a:latin typeface="Helvetica Neue" pitchFamily="-107" charset="0"/>
              <a:cs typeface="Arial" pitchFamily="-107" charset="0"/>
            </a:endParaRPr>
          </a:p>
          <a:p>
            <a:pPr eaLnBrk="1" hangingPunct="1">
              <a:buFont typeface="Arial" pitchFamily="-107" charset="0"/>
              <a:buNone/>
            </a:pPr>
            <a:endParaRPr lang="en-US" sz="2800">
              <a:latin typeface="Helvetica Neue" pitchFamily="-107" charset="0"/>
              <a:cs typeface="Arial" pitchFamily="-107"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23"/>
          <p:cNvGrpSpPr>
            <a:grpSpLocks/>
          </p:cNvGrpSpPr>
          <p:nvPr/>
        </p:nvGrpSpPr>
        <p:grpSpPr bwMode="auto">
          <a:xfrm>
            <a:off x="3721100" y="4306888"/>
            <a:ext cx="5295900" cy="646112"/>
            <a:chOff x="4267200" y="2592388"/>
            <a:chExt cx="5295900" cy="646331"/>
          </a:xfrm>
        </p:grpSpPr>
        <p:cxnSp>
          <p:nvCxnSpPr>
            <p:cNvPr id="21" name="Straight Arrow Connector 20"/>
            <p:cNvCxnSpPr/>
            <p:nvPr/>
          </p:nvCxnSpPr>
          <p:spPr>
            <a:xfrm flipH="1">
              <a:off x="4267200" y="2744840"/>
              <a:ext cx="1143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54" name="TextBox 21"/>
            <p:cNvSpPr txBox="1">
              <a:spLocks noChangeArrowheads="1"/>
            </p:cNvSpPr>
            <p:nvPr/>
          </p:nvSpPr>
          <p:spPr bwMode="auto">
            <a:xfrm>
              <a:off x="5486400" y="2592388"/>
              <a:ext cx="4076700" cy="646331"/>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A negative effect here may be indicative of discrimination.</a:t>
              </a:r>
            </a:p>
          </p:txBody>
        </p:sp>
      </p:grpSp>
      <p:grpSp>
        <p:nvGrpSpPr>
          <p:cNvPr id="7" name="Group 22"/>
          <p:cNvGrpSpPr>
            <a:grpSpLocks/>
          </p:cNvGrpSpPr>
          <p:nvPr/>
        </p:nvGrpSpPr>
        <p:grpSpPr bwMode="auto">
          <a:xfrm>
            <a:off x="4254500" y="3849688"/>
            <a:ext cx="3048000" cy="369887"/>
            <a:chOff x="4800600" y="2135188"/>
            <a:chExt cx="3048000" cy="369887"/>
          </a:xfrm>
        </p:grpSpPr>
        <p:cxnSp>
          <p:nvCxnSpPr>
            <p:cNvPr id="18" name="Straight Arrow Connector 17"/>
            <p:cNvCxnSpPr/>
            <p:nvPr/>
          </p:nvCxnSpPr>
          <p:spPr>
            <a:xfrm flipH="1">
              <a:off x="4800600" y="2287588"/>
              <a:ext cx="1143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56" name="TextBox 18"/>
            <p:cNvSpPr txBox="1">
              <a:spLocks noChangeArrowheads="1"/>
            </p:cNvSpPr>
            <p:nvPr/>
          </p:nvSpPr>
          <p:spPr bwMode="auto">
            <a:xfrm>
              <a:off x="6019800" y="2135188"/>
              <a:ext cx="1828800" cy="369887"/>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Negative effect</a:t>
              </a:r>
            </a:p>
          </p:txBody>
        </p:sp>
      </p:grpSp>
      <p:grpSp>
        <p:nvGrpSpPr>
          <p:cNvPr id="5" name="Group 21"/>
          <p:cNvGrpSpPr>
            <a:grpSpLocks/>
          </p:cNvGrpSpPr>
          <p:nvPr/>
        </p:nvGrpSpPr>
        <p:grpSpPr bwMode="auto">
          <a:xfrm>
            <a:off x="3644900" y="3316288"/>
            <a:ext cx="3048000" cy="369887"/>
            <a:chOff x="4191000" y="1601788"/>
            <a:chExt cx="3048000" cy="369887"/>
          </a:xfrm>
        </p:grpSpPr>
        <p:cxnSp>
          <p:nvCxnSpPr>
            <p:cNvPr id="15" name="Straight Arrow Connector 14"/>
            <p:cNvCxnSpPr/>
            <p:nvPr/>
          </p:nvCxnSpPr>
          <p:spPr>
            <a:xfrm flipH="1">
              <a:off x="4191000" y="1754188"/>
              <a:ext cx="1143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58" name="TextBox 16"/>
            <p:cNvSpPr txBox="1">
              <a:spLocks noChangeArrowheads="1"/>
            </p:cNvSpPr>
            <p:nvPr/>
          </p:nvSpPr>
          <p:spPr bwMode="auto">
            <a:xfrm>
              <a:off x="5410200" y="1601788"/>
              <a:ext cx="1828800" cy="369887"/>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Positive effect</a:t>
              </a:r>
            </a:p>
          </p:txBody>
        </p:sp>
      </p:grpSp>
      <p:grpSp>
        <p:nvGrpSpPr>
          <p:cNvPr id="4" name="Group 19"/>
          <p:cNvGrpSpPr>
            <a:grpSpLocks/>
          </p:cNvGrpSpPr>
          <p:nvPr/>
        </p:nvGrpSpPr>
        <p:grpSpPr bwMode="auto">
          <a:xfrm>
            <a:off x="3644900" y="2859088"/>
            <a:ext cx="3048000" cy="369887"/>
            <a:chOff x="4191000" y="1144588"/>
            <a:chExt cx="3048000" cy="369887"/>
          </a:xfrm>
        </p:grpSpPr>
        <p:cxnSp>
          <p:nvCxnSpPr>
            <p:cNvPr id="12" name="Straight Arrow Connector 11"/>
            <p:cNvCxnSpPr/>
            <p:nvPr/>
          </p:nvCxnSpPr>
          <p:spPr>
            <a:xfrm flipH="1">
              <a:off x="4191000" y="1296988"/>
              <a:ext cx="1143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60" name="TextBox 14"/>
            <p:cNvSpPr txBox="1">
              <a:spLocks noChangeArrowheads="1"/>
            </p:cNvSpPr>
            <p:nvPr/>
          </p:nvSpPr>
          <p:spPr bwMode="auto">
            <a:xfrm>
              <a:off x="5410200" y="1144588"/>
              <a:ext cx="1828800" cy="369887"/>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Positive effect</a:t>
              </a:r>
            </a:p>
          </p:txBody>
        </p:sp>
      </p:grpSp>
      <p:grpSp>
        <p:nvGrpSpPr>
          <p:cNvPr id="3" name="Group 18"/>
          <p:cNvGrpSpPr>
            <a:grpSpLocks/>
          </p:cNvGrpSpPr>
          <p:nvPr/>
        </p:nvGrpSpPr>
        <p:grpSpPr bwMode="auto">
          <a:xfrm>
            <a:off x="3644900" y="2401888"/>
            <a:ext cx="4419600" cy="369887"/>
            <a:chOff x="4191000" y="687388"/>
            <a:chExt cx="4419600" cy="369887"/>
          </a:xfrm>
        </p:grpSpPr>
        <p:cxnSp>
          <p:nvCxnSpPr>
            <p:cNvPr id="9" name="Straight Arrow Connector 8"/>
            <p:cNvCxnSpPr/>
            <p:nvPr/>
          </p:nvCxnSpPr>
          <p:spPr>
            <a:xfrm flipH="1">
              <a:off x="4191000" y="839788"/>
              <a:ext cx="1143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62" name="TextBox 12"/>
            <p:cNvSpPr txBox="1">
              <a:spLocks noChangeArrowheads="1"/>
            </p:cNvSpPr>
            <p:nvPr/>
          </p:nvSpPr>
          <p:spPr bwMode="auto">
            <a:xfrm>
              <a:off x="5410200" y="687388"/>
              <a:ext cx="3200400" cy="369887"/>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Positive or negative effect?</a:t>
              </a:r>
            </a:p>
          </p:txBody>
        </p:sp>
      </p:grpSp>
      <p:grpSp>
        <p:nvGrpSpPr>
          <p:cNvPr id="2" name="Group 16"/>
          <p:cNvGrpSpPr>
            <a:grpSpLocks/>
          </p:cNvGrpSpPr>
          <p:nvPr/>
        </p:nvGrpSpPr>
        <p:grpSpPr bwMode="auto">
          <a:xfrm>
            <a:off x="3644900" y="1868488"/>
            <a:ext cx="3048000" cy="369887"/>
            <a:chOff x="4191000" y="153988"/>
            <a:chExt cx="3048000" cy="369887"/>
          </a:xfrm>
        </p:grpSpPr>
        <p:cxnSp>
          <p:nvCxnSpPr>
            <p:cNvPr id="6" name="Straight Arrow Connector 5"/>
            <p:cNvCxnSpPr/>
            <p:nvPr/>
          </p:nvCxnSpPr>
          <p:spPr>
            <a:xfrm flipH="1">
              <a:off x="4191000" y="306388"/>
              <a:ext cx="11430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764" name="TextBox 10"/>
            <p:cNvSpPr txBox="1">
              <a:spLocks noChangeArrowheads="1"/>
            </p:cNvSpPr>
            <p:nvPr/>
          </p:nvSpPr>
          <p:spPr bwMode="auto">
            <a:xfrm>
              <a:off x="5410200" y="153988"/>
              <a:ext cx="1828800" cy="369887"/>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Positive effect</a:t>
              </a:r>
            </a:p>
          </p:txBody>
        </p:sp>
      </p:grpSp>
      <p:graphicFrame>
        <p:nvGraphicFramePr>
          <p:cNvPr id="31746" name="Object 2"/>
          <p:cNvGraphicFramePr>
            <a:graphicFrameLocks noChangeAspect="1"/>
          </p:cNvGraphicFramePr>
          <p:nvPr>
            <p:extLst>
              <p:ext uri="{D42A27DB-BD31-4B8C-83A1-F6EECF244321}">
                <p14:modId xmlns:p14="http://schemas.microsoft.com/office/powerpoint/2010/main" val="1399031747"/>
              </p:ext>
            </p:extLst>
          </p:nvPr>
        </p:nvGraphicFramePr>
        <p:xfrm>
          <a:off x="368300" y="1790700"/>
          <a:ext cx="3810000" cy="2897188"/>
        </p:xfrm>
        <a:graphic>
          <a:graphicData uri="http://schemas.openxmlformats.org/presentationml/2006/ole">
            <mc:AlternateContent xmlns:mc="http://schemas.openxmlformats.org/markup-compatibility/2006">
              <mc:Choice xmlns:v="urn:schemas-microsoft-com:vml" Requires="v">
                <p:oleObj spid="_x0000_s31776" name="Equation" r:id="rId4" imgW="1803400" imgH="1371600" progId="Equation.3">
                  <p:embed/>
                </p:oleObj>
              </mc:Choice>
              <mc:Fallback>
                <p:oleObj name="Equation" r:id="rId4" imgW="1803400" imgH="1371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300" y="1790700"/>
                        <a:ext cx="3810000" cy="2897188"/>
                      </a:xfrm>
                      <a:prstGeom prst="rect">
                        <a:avLst/>
                      </a:prstGeom>
                      <a:noFill/>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1745" name="Title 1"/>
          <p:cNvSpPr>
            <a:spLocks noGrp="1"/>
          </p:cNvSpPr>
          <p:nvPr>
            <p:ph type="title"/>
          </p:nvPr>
        </p:nvSpPr>
        <p:spPr>
          <a:xfrm>
            <a:off x="457200" y="0"/>
            <a:ext cx="8229600" cy="1519238"/>
          </a:xfrm>
        </p:spPr>
        <p:txBody>
          <a:bodyPr/>
          <a:lstStyle/>
          <a:p>
            <a:r>
              <a:rPr lang="en-US" sz="4200">
                <a:latin typeface="Arial" pitchFamily="-107" charset="0"/>
                <a:cs typeface="Arial" pitchFamily="-107" charset="0"/>
              </a:rPr>
              <a:t>Models and </a:t>
            </a:r>
            <a:r>
              <a:rPr lang="en-US" sz="4200" i="1">
                <a:latin typeface="Arial" pitchFamily="-107" charset="0"/>
                <a:cs typeface="Arial" pitchFamily="-107" charset="0"/>
              </a:rPr>
              <a:t>Ceteris Paribus</a:t>
            </a:r>
            <a:r>
              <a:rPr lang="en-US" sz="4000">
                <a:latin typeface="Arial" pitchFamily="-107" charset="0"/>
                <a:cs typeface="Arial" pitchFamily="-107" charset="0"/>
              </a:rPr>
              <a:t>—</a:t>
            </a:r>
            <a:r>
              <a:rPr lang="en-US" sz="4200">
                <a:latin typeface="Arial" pitchFamily="-107" charset="0"/>
                <a:cs typeface="Arial" pitchFamily="-107" charset="0"/>
              </a:rPr>
              <a:t>2 </a:t>
            </a:r>
            <a:endParaRPr lang="en-US" sz="4200" i="1">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330200" y="0"/>
            <a:ext cx="8521700" cy="1527175"/>
          </a:xfrm>
        </p:spPr>
        <p:txBody>
          <a:bodyPr/>
          <a:lstStyle/>
          <a:p>
            <a:r>
              <a:rPr lang="en-US">
                <a:latin typeface="Helvetica Neue" pitchFamily="-107" charset="0"/>
                <a:cs typeface="Arial" pitchFamily="-107" charset="0"/>
              </a:rPr>
              <a:t>Danger of Faulty Assumptions</a:t>
            </a:r>
          </a:p>
        </p:txBody>
      </p:sp>
      <p:sp>
        <p:nvSpPr>
          <p:cNvPr id="33794" name="Content Placeholder 2"/>
          <p:cNvSpPr>
            <a:spLocks noGrp="1"/>
          </p:cNvSpPr>
          <p:nvPr>
            <p:ph idx="1"/>
          </p:nvPr>
        </p:nvSpPr>
        <p:spPr>
          <a:xfrm>
            <a:off x="457200" y="1712913"/>
            <a:ext cx="8229600" cy="5145087"/>
          </a:xfrm>
        </p:spPr>
        <p:txBody>
          <a:bodyPr/>
          <a:lstStyle/>
          <a:p>
            <a:pPr eaLnBrk="1" hangingPunct="1"/>
            <a:r>
              <a:rPr lang="en-US" sz="3200">
                <a:latin typeface="Arial" pitchFamily="-107" charset="0"/>
                <a:cs typeface="Arial" pitchFamily="-107" charset="0"/>
              </a:rPr>
              <a:t>When building a model, you must decide:</a:t>
            </a:r>
          </a:p>
          <a:p>
            <a:pPr lvl="1" eaLnBrk="1" hangingPunct="1"/>
            <a:r>
              <a:rPr lang="en-US" sz="2800">
                <a:latin typeface="Arial" pitchFamily="-107" charset="0"/>
                <a:cs typeface="Arial" pitchFamily="-107" charset="0"/>
              </a:rPr>
              <a:t>What variables to include</a:t>
            </a:r>
          </a:p>
          <a:p>
            <a:pPr lvl="1" eaLnBrk="1" hangingPunct="1"/>
            <a:r>
              <a:rPr lang="en-US" sz="2800">
                <a:latin typeface="Arial" pitchFamily="-107" charset="0"/>
                <a:cs typeface="Arial" pitchFamily="-107" charset="0"/>
              </a:rPr>
              <a:t>What variables to exclude</a:t>
            </a:r>
          </a:p>
          <a:p>
            <a:pPr eaLnBrk="1" hangingPunct="1"/>
            <a:r>
              <a:rPr lang="en-US" sz="3200">
                <a:latin typeface="Arial" pitchFamily="-107" charset="0"/>
                <a:cs typeface="Arial" pitchFamily="-107" charset="0"/>
              </a:rPr>
              <a:t>These aren’t known with certainty.</a:t>
            </a:r>
          </a:p>
          <a:p>
            <a:pPr lvl="1" eaLnBrk="1" hangingPunct="1"/>
            <a:endParaRPr lang="en-US" sz="1000">
              <a:latin typeface="Arial" pitchFamily="-107" charset="0"/>
              <a:cs typeface="Arial" pitchFamily="-107" charset="0"/>
            </a:endParaRPr>
          </a:p>
          <a:p>
            <a:pPr eaLnBrk="1" hangingPunct="1"/>
            <a:r>
              <a:rPr lang="en-US" sz="3200">
                <a:latin typeface="Arial" pitchFamily="-107" charset="0"/>
                <a:cs typeface="Arial" pitchFamily="-107" charset="0"/>
              </a:rPr>
              <a:t>Model assumptions are also important for the model’s success in predicting outcomes.</a:t>
            </a:r>
          </a:p>
          <a:p>
            <a:pPr lvl="1" eaLnBrk="1" hangingPunct="1"/>
            <a:r>
              <a:rPr lang="en-US" sz="2800">
                <a:latin typeface="Arial" pitchFamily="-107" charset="0"/>
                <a:cs typeface="Arial" pitchFamily="-107" charset="0"/>
              </a:rPr>
              <a:t>It is necessary to often examine and re-evaluate the assumptions in models.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Correct answer: B, It could lead to poor economic decisions."/>
          <p:cNvSpPr/>
          <p:nvPr/>
        </p:nvSpPr>
        <p:spPr>
          <a:xfrm>
            <a:off x="709613" y="4095750"/>
            <a:ext cx="8177212" cy="5334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53251" name="Content Placeholder 2"/>
          <p:cNvSpPr>
            <a:spLocks noGrp="1"/>
          </p:cNvSpPr>
          <p:nvPr>
            <p:ph idx="1"/>
          </p:nvPr>
        </p:nvSpPr>
        <p:spPr>
          <a:xfrm>
            <a:off x="273050" y="1712913"/>
            <a:ext cx="8869363" cy="4895850"/>
          </a:xfrm>
        </p:spPr>
        <p:txBody>
          <a:bodyPr/>
          <a:lstStyle/>
          <a:p>
            <a:r>
              <a:rPr lang="en-US" dirty="0">
                <a:latin typeface="Helvetica Neue" pitchFamily="-107" charset="0"/>
                <a:cs typeface="Arial" pitchFamily="-107" charset="0"/>
              </a:rPr>
              <a:t>What is a possible problem with using faulty assumptions when building an economic model?</a:t>
            </a:r>
          </a:p>
          <a:p>
            <a:pPr marL="971550" lvl="1" indent="-514350">
              <a:buFont typeface="Calibri" pitchFamily="-107" charset="0"/>
              <a:buAutoNum type="alphaUcPeriod"/>
            </a:pPr>
            <a:r>
              <a:rPr lang="en-US" dirty="0">
                <a:latin typeface="Helvetica Neue" pitchFamily="-107" charset="0"/>
                <a:cs typeface="Arial" pitchFamily="-107" charset="0"/>
              </a:rPr>
              <a:t>The model could become too popular.</a:t>
            </a:r>
          </a:p>
          <a:p>
            <a:pPr marL="971550" lvl="1" indent="-514350">
              <a:buFont typeface="Calibri" pitchFamily="-107" charset="0"/>
              <a:buAutoNum type="alphaUcPeriod"/>
            </a:pPr>
            <a:r>
              <a:rPr lang="en-US" dirty="0">
                <a:latin typeface="Helvetica Neue" pitchFamily="-107" charset="0"/>
                <a:cs typeface="Arial" pitchFamily="-107" charset="0"/>
              </a:rPr>
              <a:t>It could lead to poor economic decisions.</a:t>
            </a:r>
          </a:p>
          <a:p>
            <a:pPr marL="971550" lvl="1" indent="-514350">
              <a:buFont typeface="Calibri" pitchFamily="-107" charset="0"/>
              <a:buAutoNum type="alphaUcPeriod"/>
            </a:pPr>
            <a:r>
              <a:rPr lang="en-US" dirty="0">
                <a:latin typeface="Helvetica Neue" pitchFamily="-107" charset="0"/>
                <a:cs typeface="Arial" pitchFamily="-107" charset="0"/>
              </a:rPr>
              <a:t>It means we never have to rebuild the model.</a:t>
            </a:r>
          </a:p>
          <a:p>
            <a:pPr marL="971550" lvl="1" indent="-514350">
              <a:buFont typeface="Calibri" pitchFamily="-107" charset="0"/>
              <a:buAutoNum type="alphaUcPeriod"/>
            </a:pPr>
            <a:r>
              <a:rPr lang="en-US" dirty="0">
                <a:latin typeface="Helvetica Neue" pitchFamily="-107" charset="0"/>
                <a:cs typeface="Arial" pitchFamily="-107" charset="0"/>
              </a:rPr>
              <a:t>It could cause too much wealth.</a:t>
            </a:r>
          </a:p>
        </p:txBody>
      </p:sp>
      <p:sp>
        <p:nvSpPr>
          <p:cNvPr id="3584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Know—2 </a:t>
            </a:r>
            <a:endParaRPr lang="en-US">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236538" y="0"/>
            <a:ext cx="8289925" cy="1527175"/>
          </a:xfrm>
        </p:spPr>
        <p:txBody>
          <a:bodyPr/>
          <a:lstStyle/>
          <a:p>
            <a:r>
              <a:rPr lang="en-US" sz="4000">
                <a:latin typeface="Helvetica Neue" pitchFamily="-107" charset="0"/>
                <a:cs typeface="Arial" pitchFamily="-107" charset="0"/>
              </a:rPr>
              <a:t>Production Possibilities Frontier</a:t>
            </a:r>
            <a:r>
              <a:rPr lang="en-US" sz="4000">
                <a:latin typeface="Arial" pitchFamily="-107" charset="0"/>
                <a:cs typeface="Arial" pitchFamily="-107" charset="0"/>
              </a:rPr>
              <a:t>—</a:t>
            </a:r>
            <a:r>
              <a:rPr lang="en-US" sz="4000">
                <a:latin typeface="Helvetica Neue" pitchFamily="-107" charset="0"/>
                <a:cs typeface="Arial" pitchFamily="-107" charset="0"/>
              </a:rPr>
              <a:t>1 </a:t>
            </a:r>
          </a:p>
        </p:txBody>
      </p:sp>
      <p:sp>
        <p:nvSpPr>
          <p:cNvPr id="20483" name="Content Placeholder 2"/>
          <p:cNvSpPr>
            <a:spLocks noGrp="1"/>
          </p:cNvSpPr>
          <p:nvPr>
            <p:ph idx="1"/>
          </p:nvPr>
        </p:nvSpPr>
        <p:spPr>
          <a:xfrm>
            <a:off x="457200" y="1624013"/>
            <a:ext cx="8491538" cy="5095875"/>
          </a:xfrm>
        </p:spPr>
        <p:txBody>
          <a:bodyPr/>
          <a:lstStyle/>
          <a:p>
            <a:pPr eaLnBrk="1" hangingPunct="1"/>
            <a:r>
              <a:rPr lang="en-US" sz="3200" b="1">
                <a:solidFill>
                  <a:srgbClr val="1492C7"/>
                </a:solidFill>
                <a:latin typeface="Arial" pitchFamily="-107" charset="0"/>
                <a:cs typeface="Arial" pitchFamily="-107" charset="0"/>
              </a:rPr>
              <a:t>Production possibilities frontier</a:t>
            </a:r>
          </a:p>
          <a:p>
            <a:pPr lvl="1" eaLnBrk="1" hangingPunct="1"/>
            <a:r>
              <a:rPr lang="en-US" sz="2800">
                <a:latin typeface="Arial" pitchFamily="-107" charset="0"/>
                <a:cs typeface="Arial" pitchFamily="-107" charset="0"/>
              </a:rPr>
              <a:t>Illustrates the combinations of outputs that a society can produce if all of its resources are being used efficiently</a:t>
            </a:r>
          </a:p>
          <a:p>
            <a:pPr eaLnBrk="1" hangingPunct="1"/>
            <a:r>
              <a:rPr lang="en-US" sz="3200">
                <a:latin typeface="Arial" pitchFamily="-107" charset="0"/>
                <a:cs typeface="Arial" pitchFamily="-107" charset="0"/>
              </a:rPr>
              <a:t>Assumptions (</a:t>
            </a:r>
            <a:r>
              <a:rPr lang="en-US" sz="3200" i="1">
                <a:latin typeface="Arial" pitchFamily="-107" charset="0"/>
                <a:cs typeface="Arial" pitchFamily="-107" charset="0"/>
              </a:rPr>
              <a:t>ceteris paribus</a:t>
            </a:r>
            <a:r>
              <a:rPr lang="en-US" sz="3200">
                <a:latin typeface="Arial" pitchFamily="-107" charset="0"/>
                <a:cs typeface="Arial" pitchFamily="-107" charset="0"/>
              </a:rPr>
              <a:t>):</a:t>
            </a:r>
          </a:p>
          <a:p>
            <a:pPr lvl="1" eaLnBrk="1" hangingPunct="1"/>
            <a:r>
              <a:rPr lang="en-US" sz="2800">
                <a:latin typeface="Arial" pitchFamily="-107" charset="0"/>
                <a:cs typeface="Arial" pitchFamily="-107" charset="0"/>
              </a:rPr>
              <a:t>Technology fixed</a:t>
            </a:r>
          </a:p>
          <a:p>
            <a:pPr lvl="1" eaLnBrk="1" hangingPunct="1"/>
            <a:r>
              <a:rPr lang="en-US" sz="2800">
                <a:latin typeface="Arial" pitchFamily="-107" charset="0"/>
                <a:cs typeface="Arial" pitchFamily="-107" charset="0"/>
              </a:rPr>
              <a:t>Quantity of resources fixed</a:t>
            </a:r>
          </a:p>
          <a:p>
            <a:pPr lvl="1" eaLnBrk="1" hangingPunct="1"/>
            <a:r>
              <a:rPr lang="en-US" sz="2800">
                <a:latin typeface="Arial" pitchFamily="-107" charset="0"/>
                <a:cs typeface="Arial" pitchFamily="-107" charset="0"/>
              </a:rPr>
              <a:t>Society produces only two goods: </a:t>
            </a:r>
          </a:p>
          <a:p>
            <a:pPr lvl="2" eaLnBrk="1" hangingPunct="1"/>
            <a:r>
              <a:rPr lang="en-US" sz="2600">
                <a:latin typeface="Arial" pitchFamily="-107" charset="0"/>
                <a:ea typeface="MS PGothic" pitchFamily="34" charset="-128"/>
                <a:cs typeface="MS PGothic" pitchFamily="34" charset="-128"/>
              </a:rPr>
              <a:t>Pizza and wings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 "/>
          <p:cNvPicPr>
            <a:picLocks noChangeAspect="1"/>
          </p:cNvPicPr>
          <p:nvPr/>
        </p:nvPicPr>
        <p:blipFill>
          <a:blip r:embed="rId3"/>
          <a:srcRect/>
          <a:stretch>
            <a:fillRect/>
          </a:stretch>
        </p:blipFill>
        <p:spPr bwMode="auto">
          <a:xfrm>
            <a:off x="2166938" y="2260600"/>
            <a:ext cx="4705350" cy="3427413"/>
          </a:xfrm>
          <a:prstGeom prst="rect">
            <a:avLst/>
          </a:prstGeom>
          <a:noFill/>
          <a:ln w="9525">
            <a:noFill/>
            <a:miter lim="800000"/>
            <a:headEnd/>
            <a:tailEnd/>
          </a:ln>
        </p:spPr>
      </p:pic>
      <p:pic>
        <p:nvPicPr>
          <p:cNvPr id="39939" name="Picture 8" descr=" "/>
          <p:cNvPicPr>
            <a:picLocks noChangeAspect="1"/>
          </p:cNvPicPr>
          <p:nvPr/>
        </p:nvPicPr>
        <p:blipFill>
          <a:blip r:embed="rId4"/>
          <a:srcRect/>
          <a:stretch>
            <a:fillRect/>
          </a:stretch>
        </p:blipFill>
        <p:spPr bwMode="auto">
          <a:xfrm>
            <a:off x="2166938" y="1309688"/>
            <a:ext cx="6407150" cy="4397375"/>
          </a:xfrm>
          <a:prstGeom prst="rect">
            <a:avLst/>
          </a:prstGeom>
          <a:noFill/>
          <a:ln w="9525">
            <a:noFill/>
            <a:miter lim="800000"/>
            <a:headEnd/>
            <a:tailEnd/>
          </a:ln>
        </p:spPr>
      </p:pic>
      <p:pic>
        <p:nvPicPr>
          <p:cNvPr id="11" name="Picture 10" descr=" "/>
          <p:cNvPicPr>
            <a:picLocks noChangeAspect="1"/>
          </p:cNvPicPr>
          <p:nvPr/>
        </p:nvPicPr>
        <p:blipFill>
          <a:blip r:embed="rId5"/>
          <a:srcRect/>
          <a:stretch>
            <a:fillRect/>
          </a:stretch>
        </p:blipFill>
        <p:spPr bwMode="auto">
          <a:xfrm>
            <a:off x="1839913" y="3021013"/>
            <a:ext cx="2767012" cy="2979737"/>
          </a:xfrm>
          <a:prstGeom prst="rect">
            <a:avLst/>
          </a:prstGeom>
          <a:noFill/>
          <a:ln w="9525">
            <a:noFill/>
            <a:miter lim="800000"/>
            <a:headEnd/>
            <a:tailEnd/>
          </a:ln>
        </p:spPr>
      </p:pic>
      <p:pic>
        <p:nvPicPr>
          <p:cNvPr id="12" name="Picture 11" descr=" "/>
          <p:cNvPicPr>
            <a:picLocks noChangeAspect="1"/>
          </p:cNvPicPr>
          <p:nvPr/>
        </p:nvPicPr>
        <p:blipFill>
          <a:blip r:embed="rId6"/>
          <a:srcRect/>
          <a:stretch>
            <a:fillRect/>
          </a:stretch>
        </p:blipFill>
        <p:spPr bwMode="auto">
          <a:xfrm>
            <a:off x="4768850" y="2808288"/>
            <a:ext cx="307975" cy="212725"/>
          </a:xfrm>
          <a:prstGeom prst="rect">
            <a:avLst/>
          </a:prstGeom>
          <a:noFill/>
          <a:ln w="9525">
            <a:noFill/>
            <a:miter lim="800000"/>
            <a:headEnd/>
            <a:tailEnd/>
          </a:ln>
        </p:spPr>
      </p:pic>
      <p:pic>
        <p:nvPicPr>
          <p:cNvPr id="13" name="Picture 12" descr=" "/>
          <p:cNvPicPr>
            <a:picLocks noChangeAspect="1"/>
          </p:cNvPicPr>
          <p:nvPr/>
        </p:nvPicPr>
        <p:blipFill>
          <a:blip r:embed="rId7"/>
          <a:srcRect/>
          <a:stretch>
            <a:fillRect/>
          </a:stretch>
        </p:blipFill>
        <p:spPr bwMode="auto">
          <a:xfrm>
            <a:off x="1839913" y="4162425"/>
            <a:ext cx="1584325" cy="1843088"/>
          </a:xfrm>
          <a:prstGeom prst="rect">
            <a:avLst/>
          </a:prstGeom>
          <a:noFill/>
          <a:ln w="9525">
            <a:noFill/>
            <a:miter lim="800000"/>
            <a:headEnd/>
            <a:tailEnd/>
          </a:ln>
        </p:spPr>
      </p:pic>
      <p:pic>
        <p:nvPicPr>
          <p:cNvPr id="10" name="Picture 9" descr=" "/>
          <p:cNvPicPr>
            <a:picLocks noChangeAspect="1"/>
          </p:cNvPicPr>
          <p:nvPr/>
        </p:nvPicPr>
        <p:blipFill>
          <a:blip r:embed="rId8"/>
          <a:srcRect/>
          <a:stretch>
            <a:fillRect/>
          </a:stretch>
        </p:blipFill>
        <p:spPr bwMode="auto">
          <a:xfrm>
            <a:off x="1747838" y="2119313"/>
            <a:ext cx="5272087" cy="3924300"/>
          </a:xfrm>
          <a:prstGeom prst="rect">
            <a:avLst/>
          </a:prstGeom>
          <a:noFill/>
          <a:ln w="9525">
            <a:noFill/>
            <a:miter lim="800000"/>
            <a:headEnd/>
            <a:tailEnd/>
          </a:ln>
        </p:spPr>
      </p:pic>
      <p:pic>
        <p:nvPicPr>
          <p:cNvPr id="39937" name="Picture 6" descr="A graph showing the production possibilities frontier for pizza and chicken wings. The x axis represents quantity of wings produced ranging from 0 to 300. The y axis represents quantity of pizzas produced ranging from 0 to 100. Point A 100 pizzas produced and 0 wings produced. Point C is 70 pizzas and 90 wings. Point D is 50 pizzas and 150 wings. Point B is 0 pizzas and 300 wings. Points A, C, D, and B make up the production possibilities frontier line, which is a straight line with a negative slope. The area under this line is shaded. Point E is 85 pizzas and 170 wings, and it lies outside of the production possibilities frontier. Point F is 40 pizzas and 70 wings, and it lies within the production possibilities frontier."/>
          <p:cNvPicPr>
            <a:picLocks noChangeAspect="1"/>
          </p:cNvPicPr>
          <p:nvPr/>
        </p:nvPicPr>
        <p:blipFill>
          <a:blip r:embed="rId9"/>
          <a:srcRect/>
          <a:stretch>
            <a:fillRect/>
          </a:stretch>
        </p:blipFill>
        <p:spPr bwMode="auto">
          <a:xfrm>
            <a:off x="536575" y="1204913"/>
            <a:ext cx="8037513" cy="5059362"/>
          </a:xfrm>
          <a:prstGeom prst="rect">
            <a:avLst/>
          </a:prstGeom>
          <a:noFill/>
          <a:ln w="9525">
            <a:noFill/>
            <a:miter lim="800000"/>
            <a:headEnd/>
            <a:tailEnd/>
          </a:ln>
        </p:spPr>
      </p:pic>
      <p:pic>
        <p:nvPicPr>
          <p:cNvPr id="39946" name="Picture 6" descr="G:\DirkTextbookN\Jpegs(All)\NewjpgsJuly\dreamstimesmall_7698572.jpg"/>
          <p:cNvPicPr>
            <a:picLocks noChangeAspect="1" noChangeArrowheads="1"/>
          </p:cNvPicPr>
          <p:nvPr/>
        </p:nvPicPr>
        <p:blipFill>
          <a:blip r:embed="rId10"/>
          <a:srcRect/>
          <a:stretch>
            <a:fillRect/>
          </a:stretch>
        </p:blipFill>
        <p:spPr bwMode="auto">
          <a:xfrm>
            <a:off x="7977188" y="6305550"/>
            <a:ext cx="827087" cy="552450"/>
          </a:xfrm>
          <a:prstGeom prst="rect">
            <a:avLst/>
          </a:prstGeom>
          <a:noFill/>
          <a:ln w="9525">
            <a:noFill/>
            <a:miter lim="800000"/>
            <a:headEnd/>
            <a:tailEnd/>
          </a:ln>
        </p:spPr>
      </p:pic>
      <p:pic>
        <p:nvPicPr>
          <p:cNvPr id="39945" name="Picture 6" descr="Three pizzas in a wood-fired oven."/>
          <p:cNvPicPr>
            <a:picLocks noChangeAspect="1" noChangeArrowheads="1"/>
          </p:cNvPicPr>
          <p:nvPr/>
        </p:nvPicPr>
        <p:blipFill>
          <a:blip r:embed="rId11"/>
          <a:srcRect/>
          <a:stretch>
            <a:fillRect/>
          </a:stretch>
        </p:blipFill>
        <p:spPr bwMode="auto">
          <a:xfrm>
            <a:off x="115888" y="827088"/>
            <a:ext cx="814387" cy="635000"/>
          </a:xfrm>
          <a:prstGeom prst="rect">
            <a:avLst/>
          </a:prstGeom>
          <a:noFill/>
          <a:ln w="9525">
            <a:noFill/>
            <a:miter lim="800000"/>
            <a:headEnd/>
            <a:tailEnd/>
          </a:ln>
        </p:spPr>
      </p:pic>
      <p:sp>
        <p:nvSpPr>
          <p:cNvPr id="39944" name="Title 14"/>
          <p:cNvSpPr>
            <a:spLocks noGrp="1"/>
          </p:cNvSpPr>
          <p:nvPr>
            <p:ph type="title"/>
          </p:nvPr>
        </p:nvSpPr>
        <p:spPr>
          <a:xfrm>
            <a:off x="490538" y="-17463"/>
            <a:ext cx="8229600" cy="768351"/>
          </a:xfrm>
        </p:spPr>
        <p:txBody>
          <a:bodyPr/>
          <a:lstStyle/>
          <a:p>
            <a:r>
              <a:rPr lang="en-US" sz="3600">
                <a:latin typeface="Arial" pitchFamily="-107" charset="0"/>
                <a:cs typeface="Arial" pitchFamily="-107" charset="0"/>
              </a:rPr>
              <a:t>Production Possibilities Frontier—2 </a:t>
            </a:r>
          </a:p>
        </p:txBody>
      </p:sp>
    </p:spTree>
    <p:extLst>
      <p:ext uri="{BB962C8B-B14F-4D97-AF65-F5344CB8AC3E}">
        <p14:creationId xmlns:p14="http://schemas.microsoft.com/office/powerpoint/2010/main" val="2050741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Correct answer: D, on the PPF."/>
          <p:cNvSpPr/>
          <p:nvPr/>
        </p:nvSpPr>
        <p:spPr>
          <a:xfrm>
            <a:off x="723900" y="4639930"/>
            <a:ext cx="2876550" cy="67502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53251" name="Content Placeholder 2"/>
          <p:cNvSpPr>
            <a:spLocks noGrp="1"/>
          </p:cNvSpPr>
          <p:nvPr>
            <p:ph idx="1"/>
          </p:nvPr>
        </p:nvSpPr>
        <p:spPr>
          <a:xfrm>
            <a:off x="273050" y="1712913"/>
            <a:ext cx="8696325" cy="4895850"/>
          </a:xfrm>
        </p:spPr>
        <p:txBody>
          <a:bodyPr/>
          <a:lstStyle/>
          <a:p>
            <a:r>
              <a:rPr lang="en-US" dirty="0">
                <a:latin typeface="Helvetica Neue" pitchFamily="-107" charset="0"/>
                <a:cs typeface="Arial" pitchFamily="-107" charset="0"/>
              </a:rPr>
              <a:t>With regard to the PPF, an efficient point is a point that is</a:t>
            </a:r>
          </a:p>
          <a:p>
            <a:pPr marL="971550" lvl="1" indent="-514350">
              <a:buFont typeface="Calibri" pitchFamily="-107" charset="0"/>
              <a:buAutoNum type="alphaUcPeriod"/>
            </a:pPr>
            <a:r>
              <a:rPr lang="en-US" dirty="0">
                <a:latin typeface="Helvetica Neue" pitchFamily="-107" charset="0"/>
                <a:cs typeface="Arial" pitchFamily="-107" charset="0"/>
              </a:rPr>
              <a:t>impossible to reach.</a:t>
            </a:r>
          </a:p>
          <a:p>
            <a:pPr marL="971550" lvl="1" indent="-514350">
              <a:buFont typeface="Calibri" pitchFamily="-107" charset="0"/>
              <a:buAutoNum type="alphaUcPeriod"/>
            </a:pPr>
            <a:r>
              <a:rPr lang="en-US" dirty="0">
                <a:latin typeface="Helvetica Neue" pitchFamily="-107" charset="0"/>
                <a:cs typeface="Arial" pitchFamily="-107" charset="0"/>
              </a:rPr>
              <a:t>inside the PPF.</a:t>
            </a:r>
          </a:p>
          <a:p>
            <a:pPr marL="971550" lvl="1" indent="-514350">
              <a:buFont typeface="Calibri" pitchFamily="-107" charset="0"/>
              <a:buAutoNum type="alphaUcPeriod"/>
            </a:pPr>
            <a:r>
              <a:rPr lang="en-US" dirty="0">
                <a:latin typeface="Helvetica Neue" pitchFamily="-107" charset="0"/>
                <a:cs typeface="Arial" pitchFamily="-107" charset="0"/>
              </a:rPr>
              <a:t>outside the PPF.</a:t>
            </a:r>
          </a:p>
          <a:p>
            <a:pPr marL="971550" lvl="1" indent="-514350">
              <a:buFont typeface="Calibri" pitchFamily="-107" charset="0"/>
              <a:buAutoNum type="alphaUcPeriod"/>
            </a:pPr>
            <a:r>
              <a:rPr lang="en-US" dirty="0">
                <a:latin typeface="Helvetica Neue" pitchFamily="-107" charset="0"/>
                <a:cs typeface="Arial" pitchFamily="-107" charset="0"/>
              </a:rPr>
              <a:t>on the PPF.</a:t>
            </a:r>
          </a:p>
        </p:txBody>
      </p:sp>
      <p:sp>
        <p:nvSpPr>
          <p:cNvPr id="4198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Know—3 </a:t>
            </a:r>
            <a:endParaRPr lang="en-US">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PPF and Opportunity Cost</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23555" name="Content Placeholder 2"/>
          <p:cNvSpPr>
            <a:spLocks noGrp="1"/>
          </p:cNvSpPr>
          <p:nvPr>
            <p:ph idx="1"/>
          </p:nvPr>
        </p:nvSpPr>
        <p:spPr>
          <a:xfrm>
            <a:off x="271463" y="1741488"/>
            <a:ext cx="8229600" cy="4895850"/>
          </a:xfrm>
        </p:spPr>
        <p:txBody>
          <a:bodyPr/>
          <a:lstStyle/>
          <a:p>
            <a:pPr eaLnBrk="1" hangingPunct="1"/>
            <a:r>
              <a:rPr lang="en-US" sz="3200" dirty="0">
                <a:latin typeface="Arial" pitchFamily="-107" charset="0"/>
                <a:cs typeface="Arial" pitchFamily="-107" charset="0"/>
              </a:rPr>
              <a:t>Why is the PPF downward-sloping?</a:t>
            </a:r>
          </a:p>
          <a:p>
            <a:pPr lvl="1" eaLnBrk="1" hangingPunct="1"/>
            <a:r>
              <a:rPr lang="en-US" sz="2800" dirty="0">
                <a:latin typeface="Arial" pitchFamily="-107" charset="0"/>
                <a:cs typeface="Arial" pitchFamily="-107" charset="0"/>
              </a:rPr>
              <a:t>Must give up one good to increase production of another</a:t>
            </a:r>
          </a:p>
          <a:p>
            <a:pPr lvl="1" eaLnBrk="1" hangingPunct="1"/>
            <a:endParaRPr lang="en-US" sz="800" dirty="0">
              <a:latin typeface="Arial" pitchFamily="-107" charset="0"/>
              <a:cs typeface="Arial" pitchFamily="-107" charset="0"/>
            </a:endParaRPr>
          </a:p>
          <a:p>
            <a:pPr eaLnBrk="1" hangingPunct="1"/>
            <a:r>
              <a:rPr lang="en-US" sz="3200" dirty="0">
                <a:latin typeface="Arial" pitchFamily="-107" charset="0"/>
                <a:cs typeface="Arial" pitchFamily="-107" charset="0"/>
              </a:rPr>
              <a:t>Recall </a:t>
            </a:r>
            <a:r>
              <a:rPr lang="en-US" sz="3200" b="1" dirty="0">
                <a:solidFill>
                  <a:srgbClr val="1492C7"/>
                </a:solidFill>
                <a:latin typeface="Arial" pitchFamily="-107" charset="0"/>
                <a:cs typeface="Arial" pitchFamily="-107" charset="0"/>
              </a:rPr>
              <a:t>opportunity cost</a:t>
            </a:r>
          </a:p>
          <a:p>
            <a:pPr lvl="1" eaLnBrk="1" hangingPunct="1"/>
            <a:r>
              <a:rPr lang="en-US" sz="2800" dirty="0">
                <a:latin typeface="Arial" pitchFamily="-107" charset="0"/>
                <a:cs typeface="Arial" pitchFamily="-107" charset="0"/>
              </a:rPr>
              <a:t>Highest-valued alternative given up to pursue an </a:t>
            </a:r>
            <a:r>
              <a:rPr lang="en-US" sz="2800" dirty="0" smtClean="0">
                <a:latin typeface="Arial" pitchFamily="-107" charset="0"/>
                <a:cs typeface="Arial" pitchFamily="-107" charset="0"/>
              </a:rPr>
              <a:t>action</a:t>
            </a:r>
            <a:endParaRPr lang="en-US" sz="3200" dirty="0">
              <a:latin typeface="Helvetica Neue" pitchFamily="-107" charset="0"/>
              <a:cs typeface="Arial" pitchFamily="-107" charset="0"/>
            </a:endParaRPr>
          </a:p>
          <a:p>
            <a:pPr eaLnBrk="1" hangingPunct="1">
              <a:buFont typeface="Arial" pitchFamily="-107" charset="0"/>
              <a:buNone/>
            </a:pPr>
            <a:endParaRPr lang="en-US" sz="2800" dirty="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Correct answer: D, how much of the y-axis good we give up."/>
          <p:cNvSpPr/>
          <p:nvPr/>
        </p:nvSpPr>
        <p:spPr>
          <a:xfrm>
            <a:off x="742949" y="5272087"/>
            <a:ext cx="8226425" cy="55721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53251" name="Content Placeholder 2"/>
          <p:cNvSpPr>
            <a:spLocks noGrp="1"/>
          </p:cNvSpPr>
          <p:nvPr>
            <p:ph idx="1"/>
          </p:nvPr>
        </p:nvSpPr>
        <p:spPr>
          <a:xfrm>
            <a:off x="273050" y="1712913"/>
            <a:ext cx="8696325" cy="4895850"/>
          </a:xfrm>
        </p:spPr>
        <p:txBody>
          <a:bodyPr/>
          <a:lstStyle/>
          <a:p>
            <a:r>
              <a:rPr lang="en-US" dirty="0">
                <a:latin typeface="Helvetica Neue" pitchFamily="-107" charset="0"/>
                <a:cs typeface="Arial" pitchFamily="-107" charset="0"/>
              </a:rPr>
              <a:t>If we move down and to the right along a PPF, the opportunity cost of this movement can be measured in terms of</a:t>
            </a:r>
          </a:p>
          <a:p>
            <a:pPr marL="971550" lvl="1" indent="-514350">
              <a:buFont typeface="Calibri" pitchFamily="-107" charset="0"/>
              <a:buAutoNum type="alphaUcPeriod"/>
            </a:pPr>
            <a:r>
              <a:rPr lang="en-US" dirty="0">
                <a:latin typeface="Helvetica Neue" pitchFamily="-107" charset="0"/>
                <a:cs typeface="Arial" pitchFamily="-107" charset="0"/>
              </a:rPr>
              <a:t>how much of the </a:t>
            </a:r>
            <a:r>
              <a:rPr lang="en-US" i="1" dirty="0">
                <a:latin typeface="Helvetica Neue" pitchFamily="-107" charset="0"/>
                <a:cs typeface="Arial" pitchFamily="-107" charset="0"/>
              </a:rPr>
              <a:t>x</a:t>
            </a:r>
            <a:r>
              <a:rPr lang="en-US" dirty="0">
                <a:latin typeface="Helvetica Neue" pitchFamily="-107" charset="0"/>
                <a:cs typeface="Arial" pitchFamily="-107" charset="0"/>
              </a:rPr>
              <a:t>-axis good we gain.</a:t>
            </a:r>
          </a:p>
          <a:p>
            <a:pPr marL="971550" lvl="1" indent="-514350">
              <a:buFont typeface="Calibri" pitchFamily="-107" charset="0"/>
              <a:buAutoNum type="alphaUcPeriod"/>
            </a:pPr>
            <a:r>
              <a:rPr lang="en-US" dirty="0">
                <a:latin typeface="Helvetica Neue" pitchFamily="-107" charset="0"/>
                <a:cs typeface="Arial" pitchFamily="-107" charset="0"/>
              </a:rPr>
              <a:t>how much of the </a:t>
            </a:r>
            <a:r>
              <a:rPr lang="en-US" i="1" dirty="0">
                <a:latin typeface="Helvetica Neue" pitchFamily="-107" charset="0"/>
                <a:cs typeface="Arial" pitchFamily="-107" charset="0"/>
              </a:rPr>
              <a:t>y</a:t>
            </a:r>
            <a:r>
              <a:rPr lang="en-US" dirty="0">
                <a:latin typeface="Helvetica Neue" pitchFamily="-107" charset="0"/>
                <a:cs typeface="Arial" pitchFamily="-107" charset="0"/>
              </a:rPr>
              <a:t>-axis good we gain.</a:t>
            </a:r>
          </a:p>
          <a:p>
            <a:pPr marL="971550" lvl="1" indent="-514350">
              <a:buFont typeface="Calibri" pitchFamily="-107" charset="0"/>
              <a:buAutoNum type="alphaUcPeriod"/>
            </a:pPr>
            <a:r>
              <a:rPr lang="en-US" dirty="0">
                <a:latin typeface="Helvetica Neue" pitchFamily="-107" charset="0"/>
                <a:cs typeface="Arial" pitchFamily="-107" charset="0"/>
              </a:rPr>
              <a:t>how much of the </a:t>
            </a:r>
            <a:r>
              <a:rPr lang="en-US" i="1" dirty="0">
                <a:latin typeface="Helvetica Neue" pitchFamily="-107" charset="0"/>
                <a:cs typeface="Arial" pitchFamily="-107" charset="0"/>
              </a:rPr>
              <a:t>x-</a:t>
            </a:r>
            <a:r>
              <a:rPr lang="en-US" dirty="0">
                <a:latin typeface="Helvetica Neue" pitchFamily="-107" charset="0"/>
                <a:cs typeface="Arial" pitchFamily="-107" charset="0"/>
              </a:rPr>
              <a:t>axis good we give up.</a:t>
            </a:r>
          </a:p>
          <a:p>
            <a:pPr marL="971550" lvl="1" indent="-514350">
              <a:buFont typeface="Calibri" pitchFamily="-107" charset="0"/>
              <a:buAutoNum type="alphaUcPeriod"/>
            </a:pPr>
            <a:r>
              <a:rPr lang="en-US" dirty="0">
                <a:latin typeface="Helvetica Neue" pitchFamily="-107" charset="0"/>
                <a:cs typeface="Arial" pitchFamily="-107" charset="0"/>
              </a:rPr>
              <a:t>how much of the </a:t>
            </a:r>
            <a:r>
              <a:rPr lang="en-US" i="1" dirty="0">
                <a:latin typeface="Helvetica Neue" pitchFamily="-107" charset="0"/>
                <a:cs typeface="Arial" pitchFamily="-107" charset="0"/>
              </a:rPr>
              <a:t>y-</a:t>
            </a:r>
            <a:r>
              <a:rPr lang="en-US" dirty="0">
                <a:latin typeface="Helvetica Neue" pitchFamily="-107" charset="0"/>
                <a:cs typeface="Arial" pitchFamily="-107" charset="0"/>
              </a:rPr>
              <a:t>axis good we give up.</a:t>
            </a:r>
          </a:p>
        </p:txBody>
      </p:sp>
      <p:sp>
        <p:nvSpPr>
          <p:cNvPr id="4608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Know—4 </a:t>
            </a:r>
            <a:endParaRPr lang="en-US">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Previously</a:t>
            </a:r>
          </a:p>
        </p:txBody>
      </p:sp>
      <p:sp>
        <p:nvSpPr>
          <p:cNvPr id="11266" name="Content Placeholder 2"/>
          <p:cNvSpPr>
            <a:spLocks noGrp="1"/>
          </p:cNvSpPr>
          <p:nvPr>
            <p:ph idx="1"/>
          </p:nvPr>
        </p:nvSpPr>
        <p:spPr>
          <a:xfrm>
            <a:off x="457200" y="1712913"/>
            <a:ext cx="8229600" cy="4895850"/>
          </a:xfrm>
        </p:spPr>
        <p:txBody>
          <a:bodyPr/>
          <a:lstStyle/>
          <a:p>
            <a:r>
              <a:rPr lang="en-US" sz="3200" dirty="0">
                <a:latin typeface="Arial" pitchFamily="-107" charset="0"/>
                <a:cs typeface="Arial" pitchFamily="-107" charset="0"/>
              </a:rPr>
              <a:t>Economics is the study of how people allocate their limited resources to satisfy their nearly unlimited wants. </a:t>
            </a:r>
          </a:p>
          <a:p>
            <a:endParaRPr lang="en-US" sz="3200" dirty="0">
              <a:latin typeface="Arial" pitchFamily="-107" charset="0"/>
              <a:cs typeface="Arial" pitchFamily="-107" charset="0"/>
            </a:endParaRPr>
          </a:p>
          <a:p>
            <a:r>
              <a:rPr lang="ja-JP" altLang="en-US" sz="3200" dirty="0">
                <a:latin typeface="Arial" pitchFamily="-107" charset="0"/>
                <a:cs typeface="Arial" pitchFamily="-107" charset="0"/>
              </a:rPr>
              <a:t>“</a:t>
            </a:r>
            <a:r>
              <a:rPr lang="en-US" altLang="ja-JP" sz="3200" dirty="0">
                <a:latin typeface="Arial" pitchFamily="-107" charset="0"/>
                <a:cs typeface="Arial" pitchFamily="-107" charset="0"/>
              </a:rPr>
              <a:t>Scarcity</a:t>
            </a:r>
            <a:r>
              <a:rPr lang="ja-JP" altLang="en-US" sz="3200" dirty="0">
                <a:latin typeface="Arial" pitchFamily="-107" charset="0"/>
                <a:cs typeface="Arial" pitchFamily="-107" charset="0"/>
              </a:rPr>
              <a:t>”</a:t>
            </a:r>
            <a:r>
              <a:rPr lang="en-US" altLang="ja-JP" sz="3200" dirty="0">
                <a:latin typeface="Arial" pitchFamily="-107" charset="0"/>
                <a:cs typeface="Arial" pitchFamily="-107" charset="0"/>
              </a:rPr>
              <a:t> refers to the limited nature of </a:t>
            </a:r>
            <a:r>
              <a:rPr lang="en-US" altLang="ja-JP" sz="3200" dirty="0" smtClean="0">
                <a:latin typeface="Arial" pitchFamily="-107" charset="0"/>
                <a:cs typeface="Arial" pitchFamily="-107" charset="0"/>
              </a:rPr>
              <a:t>society’s </a:t>
            </a:r>
            <a:r>
              <a:rPr lang="en-US" altLang="ja-JP" sz="3200" dirty="0">
                <a:latin typeface="Arial" pitchFamily="-107" charset="0"/>
                <a:cs typeface="Arial" pitchFamily="-107" charset="0"/>
              </a:rPr>
              <a:t>resources.</a:t>
            </a:r>
          </a:p>
          <a:p>
            <a:endParaRPr lang="en-US" altLang="ja-JP" sz="3200" dirty="0">
              <a:latin typeface="Arial" pitchFamily="-107" charset="0"/>
              <a:cs typeface="Arial" pitchFamily="-107" charset="0"/>
            </a:endParaRPr>
          </a:p>
          <a:p>
            <a:r>
              <a:rPr lang="en-US" sz="3200" dirty="0">
                <a:latin typeface="Arial" pitchFamily="-107" charset="0"/>
                <a:cs typeface="Arial" pitchFamily="-107" charset="0"/>
              </a:rPr>
              <a:t>Incentives</a:t>
            </a:r>
            <a:r>
              <a:rPr lang="en-US" sz="3200" b="1" dirty="0">
                <a:latin typeface="Arial" pitchFamily="-107" charset="0"/>
                <a:cs typeface="Arial" pitchFamily="-107" charset="0"/>
              </a:rPr>
              <a:t> </a:t>
            </a:r>
            <a:r>
              <a:rPr lang="en-US" sz="3200" dirty="0">
                <a:latin typeface="Arial" pitchFamily="-107" charset="0"/>
                <a:cs typeface="Arial" pitchFamily="-107" charset="0"/>
              </a:rPr>
              <a:t>are factors that motivate a person to act or exert effort.</a:t>
            </a:r>
            <a:endParaRPr lang="en-US" sz="3200" dirty="0">
              <a:latin typeface="Helvetica Neue" pitchFamily="-107" charset="0"/>
              <a:cs typeface="Arial" pitchFamily="-107" charset="0"/>
            </a:endParaRPr>
          </a:p>
          <a:p>
            <a:pPr eaLnBrk="1" hangingPunct="1">
              <a:buFont typeface="Arial" pitchFamily="-107" charset="0"/>
              <a:buNone/>
            </a:pPr>
            <a:endParaRPr lang="en-US" sz="2800" dirty="0">
              <a:latin typeface="Helvetica Neue" pitchFamily="-107" charset="0"/>
              <a:cs typeface="Arial" pitchFamily="-107"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457200" y="1712913"/>
            <a:ext cx="8408988" cy="4806950"/>
          </a:xfrm>
        </p:spPr>
        <p:txBody>
          <a:bodyPr/>
          <a:lstStyle/>
          <a:p>
            <a:pPr eaLnBrk="1" hangingPunct="1"/>
            <a:r>
              <a:rPr lang="en-US" sz="3200" dirty="0">
                <a:latin typeface="Arial" pitchFamily="-107" charset="0"/>
                <a:cs typeface="Arial" pitchFamily="-107" charset="0"/>
              </a:rPr>
              <a:t>Not all resources are perfectly adaptable for producing both goods</a:t>
            </a:r>
          </a:p>
          <a:p>
            <a:pPr lvl="1" eaLnBrk="1" hangingPunct="1"/>
            <a:r>
              <a:rPr lang="en-US" sz="2800" dirty="0">
                <a:latin typeface="Arial" pitchFamily="-107" charset="0"/>
                <a:cs typeface="Arial" pitchFamily="-107" charset="0"/>
              </a:rPr>
              <a:t>The PPF will not have a constant slope.</a:t>
            </a:r>
          </a:p>
          <a:p>
            <a:pPr lvl="1" eaLnBrk="1" hangingPunct="1"/>
            <a:r>
              <a:rPr lang="en-US" sz="2800" dirty="0">
                <a:latin typeface="Arial" pitchFamily="-107" charset="0"/>
                <a:cs typeface="Arial" pitchFamily="-107" charset="0"/>
              </a:rPr>
              <a:t>The opportunity cost of producing a good will rise as we produce more of it.</a:t>
            </a:r>
          </a:p>
          <a:p>
            <a:pPr lvl="2" eaLnBrk="1" hangingPunct="1"/>
            <a:r>
              <a:rPr lang="en-US" dirty="0">
                <a:latin typeface="Arial" pitchFamily="-107" charset="0"/>
                <a:ea typeface="MS PGothic" pitchFamily="34" charset="-128"/>
                <a:cs typeface="MS PGothic" pitchFamily="34" charset="-128"/>
              </a:rPr>
              <a:t>The slope will get steeper as we move from left to right.</a:t>
            </a:r>
          </a:p>
          <a:p>
            <a:pPr lvl="1" eaLnBrk="1" hangingPunct="1"/>
            <a:endParaRPr lang="en-US" sz="2000" dirty="0">
              <a:latin typeface="Helvetica Neue" pitchFamily="-107" charset="0"/>
              <a:cs typeface="Arial" pitchFamily="-107" charset="0"/>
            </a:endParaRPr>
          </a:p>
          <a:p>
            <a:pPr eaLnBrk="1" hangingPunct="1">
              <a:buFont typeface="Arial" pitchFamily="-107" charset="0"/>
              <a:buNone/>
            </a:pPr>
            <a:endParaRPr lang="en-US" sz="2000" dirty="0">
              <a:latin typeface="Helvetica Neue" pitchFamily="-107" charset="0"/>
              <a:cs typeface="Arial" pitchFamily="-107" charset="0"/>
            </a:endParaRPr>
          </a:p>
        </p:txBody>
      </p:sp>
      <p:sp>
        <p:nvSpPr>
          <p:cNvPr id="48130"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PPF and Opportunity Cost</a:t>
            </a:r>
            <a:r>
              <a:rPr lang="en-US">
                <a:latin typeface="Arial" pitchFamily="-107" charset="0"/>
                <a:cs typeface="Arial" pitchFamily="-107" charset="0"/>
              </a:rPr>
              <a:t>—</a:t>
            </a:r>
            <a:r>
              <a:rPr lang="en-US">
                <a:latin typeface="Helvetica Neue" pitchFamily="-107" charset="0"/>
                <a:cs typeface="Arial" pitchFamily="-107" charset="0"/>
              </a:rPr>
              <a:t>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a:xfrm>
            <a:off x="457200" y="1712913"/>
            <a:ext cx="8229600" cy="4895850"/>
          </a:xfrm>
        </p:spPr>
        <p:txBody>
          <a:bodyPr/>
          <a:lstStyle/>
          <a:p>
            <a:pPr eaLnBrk="1" hangingPunct="1"/>
            <a:r>
              <a:rPr lang="en-US" sz="3200" b="1" dirty="0">
                <a:solidFill>
                  <a:srgbClr val="1492C7"/>
                </a:solidFill>
                <a:latin typeface="Arial" pitchFamily="-107" charset="0"/>
                <a:cs typeface="Arial" pitchFamily="-107" charset="0"/>
              </a:rPr>
              <a:t>Law of increasing opportunity cost</a:t>
            </a:r>
          </a:p>
          <a:p>
            <a:pPr eaLnBrk="1" hangingPunct="1"/>
            <a:endParaRPr lang="en-US" sz="3200" b="1" dirty="0">
              <a:solidFill>
                <a:srgbClr val="1492C7"/>
              </a:solidFill>
              <a:latin typeface="Arial" pitchFamily="-107" charset="0"/>
              <a:cs typeface="Arial" pitchFamily="-107" charset="0"/>
            </a:endParaRPr>
          </a:p>
          <a:p>
            <a:pPr lvl="1" eaLnBrk="1" hangingPunct="1"/>
            <a:r>
              <a:rPr lang="en-US" sz="2800" dirty="0">
                <a:latin typeface="Arial" pitchFamily="-107" charset="0"/>
                <a:cs typeface="Arial" pitchFamily="-107" charset="0"/>
              </a:rPr>
              <a:t>The opportunity cost of producing a good rises as society produces more of it.</a:t>
            </a:r>
          </a:p>
          <a:p>
            <a:pPr lvl="1" eaLnBrk="1" hangingPunct="1"/>
            <a:endParaRPr lang="en-US" sz="2800" dirty="0">
              <a:latin typeface="Arial" pitchFamily="-107" charset="0"/>
              <a:cs typeface="Arial" pitchFamily="-107" charset="0"/>
            </a:endParaRPr>
          </a:p>
          <a:p>
            <a:pPr lvl="1" eaLnBrk="1" hangingPunct="1"/>
            <a:r>
              <a:rPr lang="en-US" sz="2800" dirty="0">
                <a:latin typeface="Arial" pitchFamily="-107" charset="0"/>
                <a:cs typeface="Arial" pitchFamily="-107" charset="0"/>
              </a:rPr>
              <a:t>The PPF will not have a constant slope.</a:t>
            </a:r>
          </a:p>
          <a:p>
            <a:pPr lvl="2" eaLnBrk="1" hangingPunct="1"/>
            <a:r>
              <a:rPr lang="en-US" dirty="0">
                <a:latin typeface="Arial" pitchFamily="-107" charset="0"/>
                <a:ea typeface="MS PGothic" pitchFamily="34" charset="-128"/>
                <a:cs typeface="MS PGothic" pitchFamily="34" charset="-128"/>
              </a:rPr>
              <a:t>The slope will rise (in absolute value) as we move from left to right.</a:t>
            </a:r>
            <a:endParaRPr lang="en-US" dirty="0">
              <a:latin typeface="Helvetica Neue" pitchFamily="-107" charset="0"/>
              <a:ea typeface="MS PGothic" pitchFamily="34" charset="-128"/>
              <a:cs typeface="MS PGothic" pitchFamily="34" charset="-128"/>
            </a:endParaRPr>
          </a:p>
          <a:p>
            <a:pPr eaLnBrk="1" hangingPunct="1">
              <a:buFont typeface="Arial" pitchFamily="-107" charset="0"/>
              <a:buNone/>
            </a:pPr>
            <a:endParaRPr lang="en-US" sz="2000" dirty="0">
              <a:latin typeface="Helvetica Neue" pitchFamily="-107" charset="0"/>
              <a:cs typeface="Arial" pitchFamily="-107" charset="0"/>
            </a:endParaRPr>
          </a:p>
        </p:txBody>
      </p:sp>
      <p:sp>
        <p:nvSpPr>
          <p:cNvPr id="50178"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PPF and Opportunity Cost</a:t>
            </a:r>
            <a:r>
              <a:rPr lang="en-US">
                <a:latin typeface="Arial" pitchFamily="-107" charset="0"/>
                <a:cs typeface="Arial" pitchFamily="-107" charset="0"/>
              </a:rPr>
              <a:t>—</a:t>
            </a:r>
            <a:r>
              <a:rPr lang="en-US">
                <a:latin typeface="Helvetica Neue" pitchFamily="-107" charset="0"/>
                <a:cs typeface="Arial" pitchFamily="-107" charset="0"/>
              </a:rPr>
              <a:t>3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4" descr=" "/>
          <p:cNvPicPr>
            <a:picLocks noChangeAspect="1"/>
          </p:cNvPicPr>
          <p:nvPr/>
        </p:nvPicPr>
        <p:blipFill>
          <a:blip r:embed="rId3"/>
          <a:srcRect/>
          <a:stretch>
            <a:fillRect/>
          </a:stretch>
        </p:blipFill>
        <p:spPr bwMode="auto">
          <a:xfrm>
            <a:off x="1773238" y="2197100"/>
            <a:ext cx="5635625" cy="3878263"/>
          </a:xfrm>
          <a:prstGeom prst="rect">
            <a:avLst/>
          </a:prstGeom>
          <a:noFill/>
          <a:ln w="9525">
            <a:noFill/>
            <a:miter lim="800000"/>
            <a:headEnd/>
            <a:tailEnd/>
          </a:ln>
        </p:spPr>
      </p:pic>
      <p:pic>
        <p:nvPicPr>
          <p:cNvPr id="52227" name="Picture 13" descr=" "/>
          <p:cNvPicPr>
            <a:picLocks noChangeAspect="1"/>
          </p:cNvPicPr>
          <p:nvPr/>
        </p:nvPicPr>
        <p:blipFill>
          <a:blip r:embed="rId4"/>
          <a:srcRect/>
          <a:stretch>
            <a:fillRect/>
          </a:stretch>
        </p:blipFill>
        <p:spPr bwMode="auto">
          <a:xfrm>
            <a:off x="1387475" y="2135188"/>
            <a:ext cx="5957888" cy="4221162"/>
          </a:xfrm>
          <a:prstGeom prst="rect">
            <a:avLst/>
          </a:prstGeom>
          <a:noFill/>
          <a:ln w="9525">
            <a:noFill/>
            <a:miter lim="800000"/>
            <a:headEnd/>
            <a:tailEnd/>
          </a:ln>
        </p:spPr>
      </p:pic>
      <p:pic>
        <p:nvPicPr>
          <p:cNvPr id="12" name="Picture 11" descr=" "/>
          <p:cNvPicPr>
            <a:picLocks noChangeAspect="1"/>
          </p:cNvPicPr>
          <p:nvPr/>
        </p:nvPicPr>
        <p:blipFill>
          <a:blip r:embed="rId5"/>
          <a:srcRect/>
          <a:stretch>
            <a:fillRect/>
          </a:stretch>
        </p:blipFill>
        <p:spPr bwMode="auto">
          <a:xfrm>
            <a:off x="5157788" y="3386138"/>
            <a:ext cx="1220787" cy="728662"/>
          </a:xfrm>
          <a:prstGeom prst="rect">
            <a:avLst/>
          </a:prstGeom>
          <a:noFill/>
          <a:ln w="9525">
            <a:noFill/>
            <a:miter lim="800000"/>
            <a:headEnd/>
            <a:tailEnd/>
          </a:ln>
        </p:spPr>
      </p:pic>
      <p:pic>
        <p:nvPicPr>
          <p:cNvPr id="13" name="Picture 12" descr=" "/>
          <p:cNvPicPr>
            <a:picLocks noChangeAspect="1"/>
          </p:cNvPicPr>
          <p:nvPr/>
        </p:nvPicPr>
        <p:blipFill>
          <a:blip r:embed="rId6"/>
          <a:srcRect/>
          <a:stretch>
            <a:fillRect/>
          </a:stretch>
        </p:blipFill>
        <p:spPr bwMode="auto">
          <a:xfrm>
            <a:off x="3719513" y="2674938"/>
            <a:ext cx="1863725" cy="793750"/>
          </a:xfrm>
          <a:prstGeom prst="rect">
            <a:avLst/>
          </a:prstGeom>
          <a:noFill/>
          <a:ln w="9525">
            <a:noFill/>
            <a:miter lim="800000"/>
            <a:headEnd/>
            <a:tailEnd/>
          </a:ln>
        </p:spPr>
      </p:pic>
      <p:pic>
        <p:nvPicPr>
          <p:cNvPr id="3" name="Picture 2" descr=" "/>
          <p:cNvPicPr>
            <a:picLocks noChangeAspect="1"/>
          </p:cNvPicPr>
          <p:nvPr/>
        </p:nvPicPr>
        <p:blipFill>
          <a:blip r:embed="rId7"/>
          <a:srcRect/>
          <a:stretch>
            <a:fillRect/>
          </a:stretch>
        </p:blipFill>
        <p:spPr bwMode="auto">
          <a:xfrm>
            <a:off x="5921375" y="4146550"/>
            <a:ext cx="877888" cy="685800"/>
          </a:xfrm>
          <a:prstGeom prst="rect">
            <a:avLst/>
          </a:prstGeom>
          <a:noFill/>
          <a:ln w="9525">
            <a:noFill/>
            <a:miter lim="800000"/>
            <a:headEnd/>
            <a:tailEnd/>
          </a:ln>
        </p:spPr>
      </p:pic>
      <p:pic>
        <p:nvPicPr>
          <p:cNvPr id="52225" name="Picture 1" descr="A graph showing the law of increasing opportunity cost. The x axis represents the quantity of wings produced. The y axis represents the quantity of pizzas produced. Point A is 90 pizzas and 120 wings. Point B is 70 pizzas and 200 wings. Point C is 50 pizzas and 250 wings. Point D is 30 pizzas and 280 wings. Points A, B, C, D, make up the production possibilities frontier curve. Point D to Point C is a decrease of 30 wings and increase of pizzas. Point C to Point B is a decrease of 50 wings and increase of 20 pizzas. Point B to Point A is a decrease of 80 wings and increase of 20 pizzas. "/>
          <p:cNvPicPr>
            <a:picLocks noChangeAspect="1"/>
          </p:cNvPicPr>
          <p:nvPr/>
        </p:nvPicPr>
        <p:blipFill>
          <a:blip r:embed="rId8"/>
          <a:srcRect/>
          <a:stretch>
            <a:fillRect/>
          </a:stretch>
        </p:blipFill>
        <p:spPr bwMode="auto">
          <a:xfrm>
            <a:off x="306388" y="1249363"/>
            <a:ext cx="8636000" cy="5335587"/>
          </a:xfrm>
          <a:prstGeom prst="rect">
            <a:avLst/>
          </a:prstGeom>
          <a:noFill/>
          <a:ln w="9525">
            <a:noFill/>
            <a:miter lim="800000"/>
            <a:headEnd/>
            <a:tailEnd/>
          </a:ln>
        </p:spPr>
      </p:pic>
      <p:sp>
        <p:nvSpPr>
          <p:cNvPr id="52231" name="Title 8"/>
          <p:cNvSpPr>
            <a:spLocks noGrp="1"/>
          </p:cNvSpPr>
          <p:nvPr>
            <p:ph type="title"/>
          </p:nvPr>
        </p:nvSpPr>
        <p:spPr>
          <a:xfrm>
            <a:off x="490538" y="-17463"/>
            <a:ext cx="8539162" cy="768351"/>
          </a:xfrm>
        </p:spPr>
        <p:txBody>
          <a:bodyPr/>
          <a:lstStyle/>
          <a:p>
            <a:r>
              <a:rPr lang="en-US" sz="4000">
                <a:latin typeface="Helvetica Neue" pitchFamily="-107" charset="0"/>
                <a:cs typeface="Arial" pitchFamily="-107" charset="0"/>
              </a:rPr>
              <a:t>PPF and Opportunity Cost</a:t>
            </a:r>
            <a:r>
              <a:rPr lang="en-US" sz="4000">
                <a:latin typeface="Arial" pitchFamily="-107" charset="0"/>
                <a:cs typeface="Arial" pitchFamily="-107" charset="0"/>
              </a:rPr>
              <a:t>—</a:t>
            </a:r>
            <a:r>
              <a:rPr lang="en-US" sz="4000">
                <a:latin typeface="Helvetica Neue" pitchFamily="-107" charset="0"/>
                <a:cs typeface="Arial" pitchFamily="-107" charset="0"/>
              </a:rPr>
              <a:t>4</a:t>
            </a:r>
            <a:endParaRPr lang="en-US" sz="4000">
              <a:latin typeface="Arial" pitchFamily="-107" charset="0"/>
              <a:cs typeface="Arial" pitchFamily="-107" charset="0"/>
            </a:endParaRPr>
          </a:p>
        </p:txBody>
      </p:sp>
    </p:spTree>
    <p:extLst>
      <p:ext uri="{BB962C8B-B14F-4D97-AF65-F5344CB8AC3E}">
        <p14:creationId xmlns:p14="http://schemas.microsoft.com/office/powerpoint/2010/main" val="2081952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1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0"/>
            <a:ext cx="8494713" cy="1527175"/>
          </a:xfrm>
        </p:spPr>
        <p:txBody>
          <a:bodyPr/>
          <a:lstStyle/>
          <a:p>
            <a:r>
              <a:rPr lang="en-US">
                <a:latin typeface="Helvetica Neue" pitchFamily="-107" charset="0"/>
                <a:cs typeface="Arial" pitchFamily="-107" charset="0"/>
              </a:rPr>
              <a:t>The PPF and Economic Growth</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54274" name="Content Placeholder 2"/>
          <p:cNvSpPr>
            <a:spLocks noGrp="1"/>
          </p:cNvSpPr>
          <p:nvPr>
            <p:ph idx="1"/>
          </p:nvPr>
        </p:nvSpPr>
        <p:spPr>
          <a:xfrm>
            <a:off x="457200" y="1712913"/>
            <a:ext cx="8229600" cy="4895850"/>
          </a:xfrm>
        </p:spPr>
        <p:txBody>
          <a:bodyPr/>
          <a:lstStyle/>
          <a:p>
            <a:pPr eaLnBrk="1" hangingPunct="1"/>
            <a:r>
              <a:rPr lang="en-US" sz="3200" b="1" dirty="0">
                <a:solidFill>
                  <a:srgbClr val="1492C7"/>
                </a:solidFill>
                <a:latin typeface="Arial" pitchFamily="-107" charset="0"/>
                <a:cs typeface="Arial" pitchFamily="-107" charset="0"/>
              </a:rPr>
              <a:t>Economic growth</a:t>
            </a:r>
          </a:p>
          <a:p>
            <a:pPr eaLnBrk="1" hangingPunct="1"/>
            <a:endParaRPr lang="en-US" sz="3200" b="1" dirty="0">
              <a:solidFill>
                <a:srgbClr val="1492C7"/>
              </a:solidFill>
              <a:latin typeface="Arial" pitchFamily="-107" charset="0"/>
              <a:cs typeface="Arial" pitchFamily="-107" charset="0"/>
            </a:endParaRPr>
          </a:p>
          <a:p>
            <a:pPr lvl="1" eaLnBrk="1" hangingPunct="1"/>
            <a:r>
              <a:rPr lang="en-US" sz="2800" dirty="0">
                <a:latin typeface="Arial" pitchFamily="-107" charset="0"/>
                <a:cs typeface="Arial" pitchFamily="-107" charset="0"/>
              </a:rPr>
              <a:t>The process that enables a society to produce more output in the future</a:t>
            </a:r>
          </a:p>
          <a:p>
            <a:pPr lvl="1" eaLnBrk="1" hangingPunct="1"/>
            <a:endParaRPr lang="en-US" sz="2800" dirty="0">
              <a:latin typeface="Arial" pitchFamily="-107" charset="0"/>
              <a:cs typeface="Arial" pitchFamily="-107" charset="0"/>
            </a:endParaRPr>
          </a:p>
          <a:p>
            <a:pPr lvl="1" eaLnBrk="1" hangingPunct="1"/>
            <a:r>
              <a:rPr lang="en-US" sz="2800" dirty="0">
                <a:latin typeface="Arial" pitchFamily="-107" charset="0"/>
                <a:cs typeface="Arial" pitchFamily="-107" charset="0"/>
              </a:rPr>
              <a:t>Can be shown by a shift outward of the PPF</a:t>
            </a:r>
          </a:p>
          <a:p>
            <a:pPr lvl="2" eaLnBrk="1" hangingPunct="1"/>
            <a:r>
              <a:rPr lang="en-US" dirty="0">
                <a:latin typeface="Arial" pitchFamily="-107" charset="0"/>
                <a:ea typeface="MS PGothic" pitchFamily="34" charset="-128"/>
                <a:cs typeface="MS PGothic" pitchFamily="34" charset="-128"/>
              </a:rPr>
              <a:t>Some previously unattainable good combinations would now be possible to produce</a:t>
            </a:r>
            <a:endParaRPr lang="en-US" dirty="0">
              <a:latin typeface="Helvetica Neue" pitchFamily="-107" charset="0"/>
              <a:ea typeface="MS PGothic" pitchFamily="34" charset="-128"/>
              <a:cs typeface="MS PGothic" pitchFamily="34"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0"/>
            <a:ext cx="8494713" cy="1527175"/>
          </a:xfrm>
        </p:spPr>
        <p:txBody>
          <a:bodyPr/>
          <a:lstStyle/>
          <a:p>
            <a:r>
              <a:rPr lang="en-US">
                <a:latin typeface="Helvetica Neue" pitchFamily="-107" charset="0"/>
                <a:cs typeface="Arial" pitchFamily="-107" charset="0"/>
              </a:rPr>
              <a:t>The PPF and Economic Growth</a:t>
            </a:r>
            <a:r>
              <a:rPr lang="en-US">
                <a:latin typeface="Arial" pitchFamily="-107" charset="0"/>
                <a:cs typeface="Arial" pitchFamily="-107" charset="0"/>
              </a:rPr>
              <a:t>—</a:t>
            </a:r>
            <a:r>
              <a:rPr lang="en-US">
                <a:latin typeface="Helvetica Neue" pitchFamily="-107" charset="0"/>
                <a:cs typeface="Arial" pitchFamily="-107" charset="0"/>
              </a:rPr>
              <a:t>2 </a:t>
            </a:r>
          </a:p>
        </p:txBody>
      </p:sp>
      <p:sp>
        <p:nvSpPr>
          <p:cNvPr id="26627" name="Content Placeholder 2"/>
          <p:cNvSpPr>
            <a:spLocks noGrp="1"/>
          </p:cNvSpPr>
          <p:nvPr>
            <p:ph idx="1"/>
          </p:nvPr>
        </p:nvSpPr>
        <p:spPr>
          <a:xfrm>
            <a:off x="457200" y="1712913"/>
            <a:ext cx="8229600" cy="4895850"/>
          </a:xfrm>
        </p:spPr>
        <p:txBody>
          <a:bodyPr/>
          <a:lstStyle/>
          <a:p>
            <a:pPr eaLnBrk="1" hangingPunct="1"/>
            <a:r>
              <a:rPr lang="en-US" sz="3200" dirty="0">
                <a:latin typeface="Arial" pitchFamily="-107" charset="0"/>
                <a:cs typeface="Arial" pitchFamily="-107" charset="0"/>
              </a:rPr>
              <a:t>The PPF could shift graphically in two ways. </a:t>
            </a:r>
          </a:p>
          <a:p>
            <a:pPr lvl="1" eaLnBrk="1" hangingPunct="1"/>
            <a:r>
              <a:rPr lang="en-US" sz="2800" dirty="0">
                <a:latin typeface="Arial" pitchFamily="-107" charset="0"/>
                <a:cs typeface="Arial" pitchFamily="-107" charset="0"/>
              </a:rPr>
              <a:t>New resources or technology could be introduced that either</a:t>
            </a:r>
          </a:p>
          <a:p>
            <a:pPr lvl="2" eaLnBrk="1" hangingPunct="1"/>
            <a:r>
              <a:rPr lang="en-US" dirty="0">
                <a:latin typeface="Arial" pitchFamily="-107" charset="0"/>
                <a:ea typeface="Helvetica Neue" pitchFamily="-107" charset="0"/>
                <a:cs typeface="Helvetica Neue" pitchFamily="-107" charset="0"/>
              </a:rPr>
              <a:t>affect the production of </a:t>
            </a:r>
            <a:r>
              <a:rPr lang="en-US" b="1" dirty="0" smtClean="0">
                <a:solidFill>
                  <a:srgbClr val="1492C7"/>
                </a:solidFill>
                <a:latin typeface="Arial" pitchFamily="-107" charset="0"/>
                <a:cs typeface="Arial" pitchFamily="-107" charset="0"/>
              </a:rPr>
              <a:t>one</a:t>
            </a:r>
            <a:r>
              <a:rPr lang="en-US" dirty="0" smtClean="0">
                <a:latin typeface="Arial" pitchFamily="-107" charset="0"/>
                <a:ea typeface="Helvetica Neue" pitchFamily="-107" charset="0"/>
                <a:cs typeface="Helvetica Neue" pitchFamily="-107" charset="0"/>
              </a:rPr>
              <a:t> </a:t>
            </a:r>
            <a:r>
              <a:rPr lang="en-US" dirty="0">
                <a:latin typeface="Arial" pitchFamily="-107" charset="0"/>
                <a:ea typeface="Helvetica Neue" pitchFamily="-107" charset="0"/>
                <a:cs typeface="Helvetica Neue" pitchFamily="-107" charset="0"/>
              </a:rPr>
              <a:t>good, or</a:t>
            </a:r>
          </a:p>
          <a:p>
            <a:pPr lvl="2" eaLnBrk="1" hangingPunct="1"/>
            <a:r>
              <a:rPr lang="en-US" dirty="0">
                <a:latin typeface="Arial" pitchFamily="-107" charset="0"/>
                <a:ea typeface="Helvetica Neue" pitchFamily="-107" charset="0"/>
                <a:cs typeface="Helvetica Neue" pitchFamily="-107" charset="0"/>
              </a:rPr>
              <a:t>affect the production of </a:t>
            </a:r>
            <a:r>
              <a:rPr lang="en-US" b="1" dirty="0" smtClean="0">
                <a:solidFill>
                  <a:srgbClr val="1492C7"/>
                </a:solidFill>
                <a:latin typeface="Arial" pitchFamily="-107" charset="0"/>
                <a:cs typeface="Arial" pitchFamily="-107" charset="0"/>
              </a:rPr>
              <a:t>both </a:t>
            </a:r>
            <a:r>
              <a:rPr lang="en-US" dirty="0" smtClean="0">
                <a:latin typeface="Arial" pitchFamily="-107" charset="0"/>
                <a:ea typeface="Helvetica Neue" pitchFamily="-107" charset="0"/>
                <a:cs typeface="Helvetica Neue" pitchFamily="-107" charset="0"/>
              </a:rPr>
              <a:t>goods</a:t>
            </a:r>
            <a:r>
              <a:rPr lang="en-US" dirty="0">
                <a:latin typeface="Arial" pitchFamily="-107" charset="0"/>
                <a:ea typeface="Helvetica Neue" pitchFamily="-107" charset="0"/>
                <a:cs typeface="Helvetica Neue" pitchFamily="-107" charset="0"/>
              </a:rPr>
              <a:t>.</a:t>
            </a:r>
            <a:endParaRPr lang="en-US" sz="3200" dirty="0">
              <a:latin typeface="Arial" pitchFamily="-107" charset="0"/>
              <a:ea typeface="Helvetica Neue" pitchFamily="-107" charset="0"/>
              <a:cs typeface="Helvetica Neue" pitchFamily="-107" charset="0"/>
            </a:endParaRPr>
          </a:p>
          <a:p>
            <a:pPr eaLnBrk="1" hangingPunct="1">
              <a:buFont typeface="Arial" pitchFamily="-107" charset="0"/>
              <a:buNone/>
            </a:pPr>
            <a:endParaRPr lang="en-US" sz="2400" dirty="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57200" y="0"/>
            <a:ext cx="8494713" cy="1527175"/>
          </a:xfrm>
        </p:spPr>
        <p:txBody>
          <a:bodyPr/>
          <a:lstStyle/>
          <a:p>
            <a:r>
              <a:rPr lang="en-US">
                <a:latin typeface="Helvetica Neue" pitchFamily="-107" charset="0"/>
                <a:cs typeface="Arial" pitchFamily="-107" charset="0"/>
              </a:rPr>
              <a:t>The PPF and Economic Growth</a:t>
            </a:r>
            <a:r>
              <a:rPr lang="en-US">
                <a:latin typeface="Arial" pitchFamily="-107" charset="0"/>
                <a:cs typeface="Arial" pitchFamily="-107" charset="0"/>
              </a:rPr>
              <a:t>—</a:t>
            </a:r>
            <a:r>
              <a:rPr lang="en-US">
                <a:latin typeface="Helvetica Neue" pitchFamily="-107" charset="0"/>
                <a:cs typeface="Arial" pitchFamily="-107" charset="0"/>
              </a:rPr>
              <a:t>3 </a:t>
            </a:r>
          </a:p>
        </p:txBody>
      </p:sp>
      <p:sp>
        <p:nvSpPr>
          <p:cNvPr id="58370" name="Content Placeholder 2"/>
          <p:cNvSpPr>
            <a:spLocks noGrp="1"/>
          </p:cNvSpPr>
          <p:nvPr>
            <p:ph idx="1"/>
          </p:nvPr>
        </p:nvSpPr>
        <p:spPr>
          <a:xfrm>
            <a:off x="457200" y="1712913"/>
            <a:ext cx="8229600" cy="4895850"/>
          </a:xfrm>
        </p:spPr>
        <p:txBody>
          <a:bodyPr/>
          <a:lstStyle/>
          <a:p>
            <a:pPr eaLnBrk="1" hangingPunct="1"/>
            <a:r>
              <a:rPr lang="en-US" sz="3200" dirty="0">
                <a:latin typeface="Arial" pitchFamily="-107" charset="0"/>
                <a:cs typeface="Arial" pitchFamily="-107" charset="0"/>
              </a:rPr>
              <a:t>The PPF could shift out because of</a:t>
            </a:r>
          </a:p>
          <a:p>
            <a:pPr lvl="1" eaLnBrk="1" hangingPunct="1"/>
            <a:r>
              <a:rPr lang="en-US" sz="2800" dirty="0">
                <a:latin typeface="Arial" pitchFamily="-107" charset="0"/>
                <a:cs typeface="Arial" pitchFamily="-107" charset="0"/>
              </a:rPr>
              <a:t>New technology</a:t>
            </a:r>
          </a:p>
          <a:p>
            <a:pPr lvl="1" eaLnBrk="1" hangingPunct="1"/>
            <a:r>
              <a:rPr lang="en-US" sz="2800" dirty="0">
                <a:latin typeface="Arial" pitchFamily="-107" charset="0"/>
                <a:cs typeface="Arial" pitchFamily="-107" charset="0"/>
              </a:rPr>
              <a:t>New (or better) resources available</a:t>
            </a:r>
          </a:p>
          <a:p>
            <a:pPr lvl="1" eaLnBrk="1" hangingPunct="1"/>
            <a:endParaRPr lang="en-US" sz="2800" dirty="0">
              <a:latin typeface="Arial" pitchFamily="-107" charset="0"/>
              <a:cs typeface="Arial" pitchFamily="-107" charset="0"/>
            </a:endParaRPr>
          </a:p>
          <a:p>
            <a:pPr lvl="1" eaLnBrk="1" hangingPunct="1"/>
            <a:endParaRPr lang="en-US" sz="1000" dirty="0">
              <a:latin typeface="Arial" pitchFamily="-107" charset="0"/>
              <a:cs typeface="Arial" pitchFamily="-107" charset="0"/>
            </a:endParaRPr>
          </a:p>
          <a:p>
            <a:pPr eaLnBrk="1" hangingPunct="1"/>
            <a:r>
              <a:rPr lang="en-US" sz="3200" dirty="0">
                <a:latin typeface="Arial" pitchFamily="-107" charset="0"/>
                <a:cs typeface="Arial" pitchFamily="-107" charset="0"/>
              </a:rPr>
              <a:t>These changes in technology or resources could affect the production of</a:t>
            </a:r>
          </a:p>
          <a:p>
            <a:pPr lvl="1" eaLnBrk="1" hangingPunct="1"/>
            <a:r>
              <a:rPr lang="en-US" sz="2800" dirty="0">
                <a:latin typeface="Arial" pitchFamily="-107" charset="0"/>
                <a:cs typeface="Arial" pitchFamily="-107" charset="0"/>
              </a:rPr>
              <a:t>Only one good</a:t>
            </a:r>
          </a:p>
          <a:p>
            <a:pPr lvl="1" eaLnBrk="1" hangingPunct="1"/>
            <a:r>
              <a:rPr lang="en-US" sz="2800" dirty="0">
                <a:latin typeface="Arial" pitchFamily="-107" charset="0"/>
                <a:cs typeface="Arial" pitchFamily="-107" charset="0"/>
              </a:rPr>
              <a:t>Both goods</a:t>
            </a:r>
            <a:endParaRPr lang="en-US" sz="2800" dirty="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7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37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37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837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
          <p:cNvPicPr>
            <a:picLocks noChangeAspect="1"/>
          </p:cNvPicPr>
          <p:nvPr/>
        </p:nvPicPr>
        <p:blipFill>
          <a:blip r:embed="rId3"/>
          <a:srcRect/>
          <a:stretch>
            <a:fillRect/>
          </a:stretch>
        </p:blipFill>
        <p:spPr bwMode="auto">
          <a:xfrm>
            <a:off x="1927225" y="1728788"/>
            <a:ext cx="393700" cy="207962"/>
          </a:xfrm>
          <a:prstGeom prst="rect">
            <a:avLst/>
          </a:prstGeom>
          <a:noFill/>
          <a:ln w="9525">
            <a:noFill/>
            <a:miter lim="800000"/>
            <a:headEnd/>
            <a:tailEnd/>
          </a:ln>
        </p:spPr>
      </p:pic>
      <p:pic>
        <p:nvPicPr>
          <p:cNvPr id="60419" name="Picture 2" descr=" "/>
          <p:cNvPicPr>
            <a:picLocks noChangeAspect="1"/>
          </p:cNvPicPr>
          <p:nvPr/>
        </p:nvPicPr>
        <p:blipFill>
          <a:blip r:embed="rId4"/>
          <a:srcRect/>
          <a:stretch>
            <a:fillRect/>
          </a:stretch>
        </p:blipFill>
        <p:spPr bwMode="auto">
          <a:xfrm>
            <a:off x="1903413" y="2371725"/>
            <a:ext cx="4400550" cy="3729038"/>
          </a:xfrm>
          <a:prstGeom prst="rect">
            <a:avLst/>
          </a:prstGeom>
          <a:noFill/>
          <a:ln w="9525">
            <a:noFill/>
            <a:miter lim="800000"/>
            <a:headEnd/>
            <a:tailEnd/>
          </a:ln>
        </p:spPr>
      </p:pic>
      <p:pic>
        <p:nvPicPr>
          <p:cNvPr id="60420" name="Picture 13" descr=" "/>
          <p:cNvPicPr>
            <a:picLocks noChangeAspect="1"/>
          </p:cNvPicPr>
          <p:nvPr/>
        </p:nvPicPr>
        <p:blipFill>
          <a:blip r:embed="rId5"/>
          <a:srcRect/>
          <a:stretch>
            <a:fillRect/>
          </a:stretch>
        </p:blipFill>
        <p:spPr bwMode="auto">
          <a:xfrm>
            <a:off x="2289175" y="2219325"/>
            <a:ext cx="3889375" cy="3589338"/>
          </a:xfrm>
          <a:prstGeom prst="rect">
            <a:avLst/>
          </a:prstGeom>
          <a:noFill/>
          <a:ln w="9525">
            <a:noFill/>
            <a:miter lim="800000"/>
            <a:headEnd/>
            <a:tailEnd/>
          </a:ln>
        </p:spPr>
      </p:pic>
      <p:pic>
        <p:nvPicPr>
          <p:cNvPr id="60421" name="Picture 4" descr=" "/>
          <p:cNvPicPr>
            <a:picLocks noChangeAspect="1"/>
          </p:cNvPicPr>
          <p:nvPr/>
        </p:nvPicPr>
        <p:blipFill>
          <a:blip r:embed="rId6"/>
          <a:srcRect/>
          <a:stretch>
            <a:fillRect/>
          </a:stretch>
        </p:blipFill>
        <p:spPr bwMode="auto">
          <a:xfrm>
            <a:off x="1966913" y="3446463"/>
            <a:ext cx="3195637" cy="2663825"/>
          </a:xfrm>
          <a:prstGeom prst="rect">
            <a:avLst/>
          </a:prstGeom>
          <a:noFill/>
          <a:ln w="9525">
            <a:noFill/>
            <a:miter lim="800000"/>
            <a:headEnd/>
            <a:tailEnd/>
          </a:ln>
        </p:spPr>
      </p:pic>
      <p:pic>
        <p:nvPicPr>
          <p:cNvPr id="16" name="Picture 15" descr=" "/>
          <p:cNvPicPr>
            <a:picLocks noChangeAspect="1"/>
          </p:cNvPicPr>
          <p:nvPr/>
        </p:nvPicPr>
        <p:blipFill>
          <a:blip r:embed="rId7"/>
          <a:srcRect/>
          <a:stretch>
            <a:fillRect/>
          </a:stretch>
        </p:blipFill>
        <p:spPr bwMode="auto">
          <a:xfrm>
            <a:off x="2289175" y="1570038"/>
            <a:ext cx="3889375" cy="4238625"/>
          </a:xfrm>
          <a:prstGeom prst="rect">
            <a:avLst/>
          </a:prstGeom>
          <a:noFill/>
          <a:ln w="9525">
            <a:noFill/>
            <a:miter lim="800000"/>
            <a:headEnd/>
            <a:tailEnd/>
          </a:ln>
        </p:spPr>
      </p:pic>
      <p:pic>
        <p:nvPicPr>
          <p:cNvPr id="10" name="Picture 9" descr=" "/>
          <p:cNvPicPr>
            <a:picLocks noChangeAspect="1"/>
          </p:cNvPicPr>
          <p:nvPr/>
        </p:nvPicPr>
        <p:blipFill>
          <a:blip r:embed="rId8"/>
          <a:srcRect/>
          <a:stretch>
            <a:fillRect/>
          </a:stretch>
        </p:blipFill>
        <p:spPr bwMode="auto">
          <a:xfrm>
            <a:off x="1966913" y="2997200"/>
            <a:ext cx="3635375" cy="3103563"/>
          </a:xfrm>
          <a:prstGeom prst="rect">
            <a:avLst/>
          </a:prstGeom>
          <a:noFill/>
          <a:ln w="9525">
            <a:noFill/>
            <a:miter lim="800000"/>
            <a:headEnd/>
            <a:tailEnd/>
          </a:ln>
        </p:spPr>
      </p:pic>
      <p:pic>
        <p:nvPicPr>
          <p:cNvPr id="60417" name="Picture 8" descr="A graph showing a shift in the production possibilities frontier. The x axis represents the quantity of wings produced. The y axis represents the quantity of pizzas produced. Production possibilities frontier 1 is a curve that extends from the point with 0 wings and 100 pizzas to the point with 300 wings and 0 pizzas, while passing through the Point A producing 200 wings and 70 pizzas. Production possibilities frontier 2 is a shifted curve that extends from the point with 0 wings and 120 pizzas to the point with 300 wings and 0 pizzas, while passing through the Point B producing 220 wings and 80 pizzas. "/>
          <p:cNvPicPr>
            <a:picLocks noChangeAspect="1"/>
          </p:cNvPicPr>
          <p:nvPr/>
        </p:nvPicPr>
        <p:blipFill>
          <a:blip r:embed="rId9"/>
          <a:srcRect/>
          <a:stretch>
            <a:fillRect/>
          </a:stretch>
        </p:blipFill>
        <p:spPr bwMode="auto">
          <a:xfrm>
            <a:off x="677863" y="1127125"/>
            <a:ext cx="7640637" cy="5210175"/>
          </a:xfrm>
          <a:prstGeom prst="rect">
            <a:avLst/>
          </a:prstGeom>
          <a:noFill/>
          <a:ln w="9525">
            <a:noFill/>
            <a:miter lim="800000"/>
            <a:headEnd/>
            <a:tailEnd/>
          </a:ln>
        </p:spPr>
      </p:pic>
      <p:sp>
        <p:nvSpPr>
          <p:cNvPr id="60424" name="Title 16"/>
          <p:cNvSpPr>
            <a:spLocks noGrp="1"/>
          </p:cNvSpPr>
          <p:nvPr>
            <p:ph type="title"/>
          </p:nvPr>
        </p:nvSpPr>
        <p:spPr>
          <a:xfrm>
            <a:off x="171450" y="15875"/>
            <a:ext cx="8653463" cy="769938"/>
          </a:xfrm>
        </p:spPr>
        <p:txBody>
          <a:bodyPr/>
          <a:lstStyle/>
          <a:p>
            <a:r>
              <a:rPr lang="en-US" sz="4000">
                <a:latin typeface="Helvetica Neue" pitchFamily="-107" charset="0"/>
                <a:cs typeface="Arial" pitchFamily="-107" charset="0"/>
              </a:rPr>
              <a:t>The PPF and Economic Growth</a:t>
            </a:r>
            <a:r>
              <a:rPr lang="en-US" sz="4000">
                <a:latin typeface="Arial" pitchFamily="-107" charset="0"/>
                <a:cs typeface="Arial" pitchFamily="-107" charset="0"/>
              </a:rPr>
              <a:t>—</a:t>
            </a:r>
            <a:r>
              <a:rPr lang="en-US" sz="4000">
                <a:latin typeface="Helvetica Neue" pitchFamily="-107" charset="0"/>
                <a:cs typeface="Arial" pitchFamily="-107" charset="0"/>
              </a:rPr>
              <a:t>4 </a:t>
            </a:r>
            <a:endParaRPr lang="en-US" sz="4000">
              <a:latin typeface="Arial" pitchFamily="-107" charset="0"/>
              <a:cs typeface="Arial" pitchFamily="-107" charset="0"/>
            </a:endParaRPr>
          </a:p>
        </p:txBody>
      </p:sp>
    </p:spTree>
    <p:extLst>
      <p:ext uri="{BB962C8B-B14F-4D97-AF65-F5344CB8AC3E}">
        <p14:creationId xmlns:p14="http://schemas.microsoft.com/office/powerpoint/2010/main" val="542909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descr=" "/>
          <p:cNvPicPr>
            <a:picLocks noChangeAspect="1"/>
          </p:cNvPicPr>
          <p:nvPr/>
        </p:nvPicPr>
        <p:blipFill>
          <a:blip r:embed="rId3"/>
          <a:srcRect/>
          <a:stretch>
            <a:fillRect/>
          </a:stretch>
        </p:blipFill>
        <p:spPr bwMode="auto">
          <a:xfrm>
            <a:off x="2066925" y="2903538"/>
            <a:ext cx="4192588" cy="3548062"/>
          </a:xfrm>
          <a:prstGeom prst="rect">
            <a:avLst/>
          </a:prstGeom>
          <a:noFill/>
          <a:ln w="9525">
            <a:noFill/>
            <a:miter lim="800000"/>
            <a:headEnd/>
            <a:tailEnd/>
          </a:ln>
        </p:spPr>
      </p:pic>
      <p:pic>
        <p:nvPicPr>
          <p:cNvPr id="3" name="Picture 2" descr=" "/>
          <p:cNvPicPr>
            <a:picLocks noChangeAspect="1"/>
          </p:cNvPicPr>
          <p:nvPr/>
        </p:nvPicPr>
        <p:blipFill>
          <a:blip r:embed="rId4"/>
          <a:srcRect/>
          <a:stretch>
            <a:fillRect/>
          </a:stretch>
        </p:blipFill>
        <p:spPr bwMode="auto">
          <a:xfrm>
            <a:off x="2066925" y="2203450"/>
            <a:ext cx="4879975" cy="4237038"/>
          </a:xfrm>
          <a:prstGeom prst="rect">
            <a:avLst/>
          </a:prstGeom>
          <a:noFill/>
          <a:ln w="9525">
            <a:noFill/>
            <a:miter lim="800000"/>
            <a:headEnd/>
            <a:tailEnd/>
          </a:ln>
        </p:spPr>
      </p:pic>
      <p:pic>
        <p:nvPicPr>
          <p:cNvPr id="62468" name="Picture 10" descr=" "/>
          <p:cNvPicPr>
            <a:picLocks noChangeAspect="1"/>
          </p:cNvPicPr>
          <p:nvPr/>
        </p:nvPicPr>
        <p:blipFill>
          <a:blip r:embed="rId5"/>
          <a:srcRect/>
          <a:stretch>
            <a:fillRect/>
          </a:stretch>
        </p:blipFill>
        <p:spPr bwMode="auto">
          <a:xfrm>
            <a:off x="2427288" y="2759075"/>
            <a:ext cx="3725862" cy="3416300"/>
          </a:xfrm>
          <a:prstGeom prst="rect">
            <a:avLst/>
          </a:prstGeom>
          <a:noFill/>
          <a:ln w="9525">
            <a:noFill/>
            <a:miter lim="800000"/>
            <a:headEnd/>
            <a:tailEnd/>
          </a:ln>
        </p:spPr>
      </p:pic>
      <p:pic>
        <p:nvPicPr>
          <p:cNvPr id="62469" name="Picture 3" descr=" "/>
          <p:cNvPicPr>
            <a:picLocks noChangeAspect="1"/>
          </p:cNvPicPr>
          <p:nvPr/>
        </p:nvPicPr>
        <p:blipFill>
          <a:blip r:embed="rId6"/>
          <a:srcRect/>
          <a:stretch>
            <a:fillRect/>
          </a:stretch>
        </p:blipFill>
        <p:spPr bwMode="auto">
          <a:xfrm>
            <a:off x="2130425" y="3835400"/>
            <a:ext cx="3038475" cy="2595563"/>
          </a:xfrm>
          <a:prstGeom prst="rect">
            <a:avLst/>
          </a:prstGeom>
          <a:noFill/>
          <a:ln w="9525">
            <a:noFill/>
            <a:miter lim="800000"/>
            <a:headEnd/>
            <a:tailEnd/>
          </a:ln>
        </p:spPr>
      </p:pic>
      <p:pic>
        <p:nvPicPr>
          <p:cNvPr id="12" name="Picture 11" descr=" "/>
          <p:cNvPicPr>
            <a:picLocks noChangeAspect="1"/>
          </p:cNvPicPr>
          <p:nvPr/>
        </p:nvPicPr>
        <p:blipFill>
          <a:blip r:embed="rId7"/>
          <a:srcRect/>
          <a:stretch>
            <a:fillRect/>
          </a:stretch>
        </p:blipFill>
        <p:spPr bwMode="auto">
          <a:xfrm>
            <a:off x="2427288" y="2111375"/>
            <a:ext cx="4391025" cy="4059238"/>
          </a:xfrm>
          <a:prstGeom prst="rect">
            <a:avLst/>
          </a:prstGeom>
          <a:noFill/>
          <a:ln w="9525">
            <a:noFill/>
            <a:miter lim="800000"/>
            <a:headEnd/>
            <a:tailEnd/>
          </a:ln>
        </p:spPr>
      </p:pic>
      <p:pic>
        <p:nvPicPr>
          <p:cNvPr id="10" name="Picture 9" descr=" "/>
          <p:cNvPicPr>
            <a:picLocks noChangeAspect="1"/>
          </p:cNvPicPr>
          <p:nvPr/>
        </p:nvPicPr>
        <p:blipFill>
          <a:blip r:embed="rId8"/>
          <a:srcRect/>
          <a:stretch>
            <a:fillRect/>
          </a:stretch>
        </p:blipFill>
        <p:spPr bwMode="auto">
          <a:xfrm>
            <a:off x="2139950" y="3424238"/>
            <a:ext cx="3705225" cy="3016250"/>
          </a:xfrm>
          <a:prstGeom prst="rect">
            <a:avLst/>
          </a:prstGeom>
          <a:noFill/>
          <a:ln w="9525">
            <a:noFill/>
            <a:miter lim="800000"/>
            <a:headEnd/>
            <a:tailEnd/>
          </a:ln>
        </p:spPr>
      </p:pic>
      <p:pic>
        <p:nvPicPr>
          <p:cNvPr id="62465" name="Picture 8" descr="A graph showing a shift in the production possibilities frontier with more resources. The x axis represents the quantity of wings produced. The y axis represents the quantity of pizzas produced. Production possibilities frontier 1 is a curve that extends from the point with 0 wings and 100 pizzas to the point with 300 wings and 0 pizzas, while passing through point A producing 200 wings and 70 pizzas. Production possibilities frontier 2 is a shifted curve that extends from the point with 0 wings and 120 pizzas to the point with 360 wings and 0 pizzas, while passing through point C producing 250 wings and 80 pizzas. "/>
          <p:cNvPicPr>
            <a:picLocks noChangeAspect="1"/>
          </p:cNvPicPr>
          <p:nvPr/>
        </p:nvPicPr>
        <p:blipFill>
          <a:blip r:embed="rId9"/>
          <a:srcRect/>
          <a:stretch>
            <a:fillRect/>
          </a:stretch>
        </p:blipFill>
        <p:spPr bwMode="auto">
          <a:xfrm>
            <a:off x="869950" y="1677988"/>
            <a:ext cx="7318375" cy="4989512"/>
          </a:xfrm>
          <a:prstGeom prst="rect">
            <a:avLst/>
          </a:prstGeom>
          <a:noFill/>
          <a:ln w="9525">
            <a:noFill/>
            <a:miter lim="800000"/>
            <a:headEnd/>
            <a:tailEnd/>
          </a:ln>
        </p:spPr>
      </p:pic>
      <p:sp>
        <p:nvSpPr>
          <p:cNvPr id="62472" name="Title 12"/>
          <p:cNvSpPr>
            <a:spLocks noGrp="1"/>
          </p:cNvSpPr>
          <p:nvPr>
            <p:ph type="title"/>
          </p:nvPr>
        </p:nvSpPr>
        <p:spPr>
          <a:xfrm>
            <a:off x="457200" y="0"/>
            <a:ext cx="8229600" cy="1519238"/>
          </a:xfrm>
        </p:spPr>
        <p:txBody>
          <a:bodyPr/>
          <a:lstStyle/>
          <a:p>
            <a:r>
              <a:rPr lang="en-US">
                <a:latin typeface="Arial" pitchFamily="-107" charset="0"/>
                <a:cs typeface="Arial" pitchFamily="-107" charset="0"/>
              </a:rPr>
              <a:t>Shift in the PPF</a:t>
            </a:r>
          </a:p>
        </p:txBody>
      </p:sp>
    </p:spTree>
    <p:extLst>
      <p:ext uri="{BB962C8B-B14F-4D97-AF65-F5344CB8AC3E}">
        <p14:creationId xmlns:p14="http://schemas.microsoft.com/office/powerpoint/2010/main" val="23770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a:spLocks noChangeArrowheads="1"/>
          </p:cNvSpPr>
          <p:nvPr/>
        </p:nvSpPr>
        <p:spPr bwMode="auto">
          <a:xfrm>
            <a:off x="5713413" y="2628900"/>
            <a:ext cx="3403600" cy="3108325"/>
          </a:xfrm>
          <a:prstGeom prst="rect">
            <a:avLst/>
          </a:prstGeom>
          <a:noFill/>
          <a:ln w="9525">
            <a:noFill/>
            <a:miter lim="800000"/>
            <a:headEnd/>
            <a:tailEnd/>
          </a:ln>
        </p:spPr>
        <p:txBody>
          <a:bodyPr>
            <a:prstTxWarp prst="textNoShape">
              <a:avLst/>
            </a:prstTxWarp>
            <a:spAutoFit/>
          </a:bodyPr>
          <a:lstStyle/>
          <a:p>
            <a:pPr eaLnBrk="1" hangingPunct="1"/>
            <a:r>
              <a:rPr lang="en-US" sz="2800" b="1">
                <a:solidFill>
                  <a:srgbClr val="669900"/>
                </a:solidFill>
                <a:latin typeface="Arial" pitchFamily="-107" charset="0"/>
                <a:cs typeface="Arial" pitchFamily="-107" charset="0"/>
              </a:rPr>
              <a:t>False.</a:t>
            </a:r>
          </a:p>
          <a:p>
            <a:pPr eaLnBrk="1" hangingPunct="1"/>
            <a:endParaRPr lang="en-US" sz="2800" b="1">
              <a:solidFill>
                <a:srgbClr val="669900"/>
              </a:solidFill>
              <a:latin typeface="Arial" pitchFamily="-107" charset="0"/>
              <a:cs typeface="Arial" pitchFamily="-107" charset="0"/>
            </a:endParaRPr>
          </a:p>
          <a:p>
            <a:pPr eaLnBrk="1" hangingPunct="1"/>
            <a:r>
              <a:rPr lang="en-US" sz="2800" b="1">
                <a:solidFill>
                  <a:srgbClr val="669900"/>
                </a:solidFill>
                <a:latin typeface="Arial" pitchFamily="-107" charset="0"/>
                <a:cs typeface="Arial" pitchFamily="-107" charset="0"/>
              </a:rPr>
              <a:t>It represents how many cars and bicycles are </a:t>
            </a:r>
            <a:r>
              <a:rPr lang="en-US" sz="2800" b="1" i="1">
                <a:solidFill>
                  <a:srgbClr val="669900"/>
                </a:solidFill>
                <a:latin typeface="Arial" pitchFamily="-107" charset="0"/>
                <a:cs typeface="Arial" pitchFamily="-107" charset="0"/>
              </a:rPr>
              <a:t>produced</a:t>
            </a:r>
            <a:r>
              <a:rPr lang="en-US" sz="2800" b="1">
                <a:solidFill>
                  <a:srgbClr val="669900"/>
                </a:solidFill>
                <a:latin typeface="Arial" pitchFamily="-107" charset="0"/>
                <a:cs typeface="Arial" pitchFamily="-107" charset="0"/>
              </a:rPr>
              <a:t>, not sold.</a:t>
            </a:r>
          </a:p>
        </p:txBody>
      </p:sp>
      <p:cxnSp>
        <p:nvCxnSpPr>
          <p:cNvPr id="4" name="Straight Connector 3"/>
          <p:cNvCxnSpPr/>
          <p:nvPr/>
        </p:nvCxnSpPr>
        <p:spPr>
          <a:xfrm rot="5400000">
            <a:off x="925504" y="4563269"/>
            <a:ext cx="234473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0800000">
            <a:off x="2097873" y="5746750"/>
            <a:ext cx="2365375" cy="2063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64517" name="TextBox 11"/>
          <p:cNvSpPr txBox="1">
            <a:spLocks noChangeArrowheads="1"/>
          </p:cNvSpPr>
          <p:nvPr/>
        </p:nvSpPr>
        <p:spPr bwMode="auto">
          <a:xfrm>
            <a:off x="1505736" y="2938463"/>
            <a:ext cx="1279525" cy="369887"/>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Bicycles</a:t>
            </a:r>
          </a:p>
        </p:txBody>
      </p:sp>
      <p:sp>
        <p:nvSpPr>
          <p:cNvPr id="64518" name="TextBox 12"/>
          <p:cNvSpPr txBox="1">
            <a:spLocks noChangeArrowheads="1"/>
          </p:cNvSpPr>
          <p:nvPr/>
        </p:nvSpPr>
        <p:spPr bwMode="auto">
          <a:xfrm>
            <a:off x="4023511" y="5856288"/>
            <a:ext cx="752475" cy="369887"/>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Cars</a:t>
            </a:r>
          </a:p>
        </p:txBody>
      </p:sp>
      <p:sp>
        <p:nvSpPr>
          <p:cNvPr id="64519" name="TextBox 17"/>
          <p:cNvSpPr txBox="1">
            <a:spLocks noChangeArrowheads="1"/>
          </p:cNvSpPr>
          <p:nvPr/>
        </p:nvSpPr>
        <p:spPr bwMode="auto">
          <a:xfrm>
            <a:off x="3073394" y="4067967"/>
            <a:ext cx="460375" cy="461962"/>
          </a:xfrm>
          <a:prstGeom prst="rect">
            <a:avLst/>
          </a:prstGeom>
          <a:noFill/>
          <a:ln w="9525">
            <a:noFill/>
            <a:miter lim="800000"/>
            <a:headEnd/>
            <a:tailEnd/>
          </a:ln>
        </p:spPr>
        <p:txBody>
          <a:bodyPr>
            <a:prstTxWarp prst="textNoShape">
              <a:avLst/>
            </a:prstTxWarp>
            <a:spAutoFit/>
          </a:bodyPr>
          <a:lstStyle/>
          <a:p>
            <a:pPr eaLnBrk="1" hangingPunct="1"/>
            <a:r>
              <a:rPr lang="en-US" dirty="0">
                <a:latin typeface="Arial" pitchFamily="-107" charset="0"/>
                <a:cs typeface="Arial" pitchFamily="-107" charset="0"/>
              </a:rPr>
              <a:t>A</a:t>
            </a:r>
          </a:p>
        </p:txBody>
      </p:sp>
      <p:sp>
        <p:nvSpPr>
          <p:cNvPr id="11" name="Freeform 10"/>
          <p:cNvSpPr/>
          <p:nvPr/>
        </p:nvSpPr>
        <p:spPr>
          <a:xfrm>
            <a:off x="2115336" y="3951288"/>
            <a:ext cx="1527175" cy="1806575"/>
          </a:xfrm>
          <a:custGeom>
            <a:avLst/>
            <a:gdLst>
              <a:gd name="connsiteX0" fmla="*/ 0 w 1527586"/>
              <a:gd name="connsiteY0" fmla="*/ 0 h 1807284"/>
              <a:gd name="connsiteX1" fmla="*/ 1021976 w 1527586"/>
              <a:gd name="connsiteY1" fmla="*/ 516367 h 1807284"/>
              <a:gd name="connsiteX2" fmla="*/ 1527586 w 1527586"/>
              <a:gd name="connsiteY2" fmla="*/ 1807284 h 1807284"/>
              <a:gd name="connsiteX3" fmla="*/ 1527586 w 1527586"/>
              <a:gd name="connsiteY3" fmla="*/ 1807284 h 1807284"/>
            </a:gdLst>
            <a:ahLst/>
            <a:cxnLst>
              <a:cxn ang="0">
                <a:pos x="connsiteX0" y="connsiteY0"/>
              </a:cxn>
              <a:cxn ang="0">
                <a:pos x="connsiteX1" y="connsiteY1"/>
              </a:cxn>
              <a:cxn ang="0">
                <a:pos x="connsiteX2" y="connsiteY2"/>
              </a:cxn>
              <a:cxn ang="0">
                <a:pos x="connsiteX3" y="connsiteY3"/>
              </a:cxn>
            </a:cxnLst>
            <a:rect l="l" t="t" r="r" b="b"/>
            <a:pathLst>
              <a:path w="1527586" h="1807284">
                <a:moveTo>
                  <a:pt x="0" y="0"/>
                </a:moveTo>
                <a:cubicBezTo>
                  <a:pt x="383689" y="107576"/>
                  <a:pt x="767378" y="215153"/>
                  <a:pt x="1021976" y="516367"/>
                </a:cubicBezTo>
                <a:cubicBezTo>
                  <a:pt x="1276574" y="817581"/>
                  <a:pt x="1527586" y="1807284"/>
                  <a:pt x="1527586" y="1807284"/>
                </a:cubicBezTo>
                <a:lnTo>
                  <a:pt x="1527586" y="1807284"/>
                </a:lnTo>
              </a:path>
            </a:pathLst>
          </a:custGeom>
          <a:solidFill>
            <a:srgbClr val="FFFFFF"/>
          </a:solidFill>
          <a:ln w="38100">
            <a:solidFill>
              <a:srgbClr val="9B549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2" name="Oval 1"/>
          <p:cNvSpPr>
            <a:spLocks noChangeArrowheads="1"/>
          </p:cNvSpPr>
          <p:nvPr/>
        </p:nvSpPr>
        <p:spPr bwMode="auto">
          <a:xfrm>
            <a:off x="3026101" y="4337842"/>
            <a:ext cx="71437" cy="71438"/>
          </a:xfrm>
          <a:prstGeom prst="ellipse">
            <a:avLst/>
          </a:prstGeom>
          <a:solidFill>
            <a:schemeClr val="tx1"/>
          </a:solidFill>
          <a:ln w="9525">
            <a:solidFill>
              <a:schemeClr val="tx1"/>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cs typeface="Arial" pitchFamily="-107" charset="0"/>
            </a:endParaRPr>
          </a:p>
        </p:txBody>
      </p:sp>
      <p:sp>
        <p:nvSpPr>
          <p:cNvPr id="64514" name="Content Placeholder 2"/>
          <p:cNvSpPr>
            <a:spLocks noGrp="1"/>
          </p:cNvSpPr>
          <p:nvPr>
            <p:ph idx="1"/>
          </p:nvPr>
        </p:nvSpPr>
        <p:spPr>
          <a:xfrm>
            <a:off x="457200" y="1712913"/>
            <a:ext cx="8229600" cy="1020762"/>
          </a:xfrm>
        </p:spPr>
        <p:txBody>
          <a:bodyPr/>
          <a:lstStyle/>
          <a:p>
            <a:pPr marL="0" indent="0" eaLnBrk="1" hangingPunct="1">
              <a:buFont typeface="Arial" pitchFamily="-107" charset="0"/>
              <a:buNone/>
            </a:pPr>
            <a:r>
              <a:rPr lang="en-US" sz="2800">
                <a:latin typeface="Arial" pitchFamily="-107" charset="0"/>
                <a:cs typeface="Arial" pitchFamily="-107" charset="0"/>
              </a:rPr>
              <a:t>(</a:t>
            </a:r>
            <a:r>
              <a:rPr lang="en-US" sz="2800" i="1">
                <a:latin typeface="Arial" pitchFamily="-107" charset="0"/>
                <a:cs typeface="Arial" pitchFamily="-107" charset="0"/>
              </a:rPr>
              <a:t>True/False</a:t>
            </a:r>
            <a:r>
              <a:rPr lang="en-US" sz="2800">
                <a:latin typeface="Arial" pitchFamily="-107" charset="0"/>
                <a:cs typeface="Arial" pitchFamily="-107" charset="0"/>
              </a:rPr>
              <a:t>) Point A represents the amounts of cars and bicycles that will be sold.</a:t>
            </a:r>
            <a:endParaRPr lang="en-US" sz="2800">
              <a:latin typeface="Helvetica Neue" pitchFamily="-107" charset="0"/>
              <a:cs typeface="Arial" pitchFamily="-107" charset="0"/>
            </a:endParaRPr>
          </a:p>
          <a:p>
            <a:pPr marL="0" indent="0" eaLnBrk="1" hangingPunct="1">
              <a:buFont typeface="Arial" pitchFamily="-107" charset="0"/>
              <a:buNone/>
            </a:pPr>
            <a:endParaRPr lang="en-US" sz="2800">
              <a:latin typeface="Helvetica Neue" pitchFamily="-107" charset="0"/>
              <a:cs typeface="Arial" pitchFamily="-107" charset="0"/>
            </a:endParaRPr>
          </a:p>
        </p:txBody>
      </p:sp>
      <p:sp>
        <p:nvSpPr>
          <p:cNvPr id="6451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Know—5 </a:t>
            </a:r>
            <a:endParaRPr lang="en-US">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0"/>
          <p:cNvSpPr txBox="1">
            <a:spLocks noChangeArrowheads="1"/>
          </p:cNvSpPr>
          <p:nvPr/>
        </p:nvSpPr>
        <p:spPr bwMode="auto">
          <a:xfrm>
            <a:off x="5507038" y="3117850"/>
            <a:ext cx="3403600" cy="585788"/>
          </a:xfrm>
          <a:prstGeom prst="rect">
            <a:avLst/>
          </a:prstGeom>
          <a:noFill/>
          <a:ln w="9525">
            <a:noFill/>
            <a:miter lim="800000"/>
            <a:headEnd/>
            <a:tailEnd/>
          </a:ln>
        </p:spPr>
        <p:txBody>
          <a:bodyPr>
            <a:prstTxWarp prst="textNoShape">
              <a:avLst/>
            </a:prstTxWarp>
            <a:spAutoFit/>
          </a:bodyPr>
          <a:lstStyle/>
          <a:p>
            <a:pPr eaLnBrk="1" hangingPunct="1"/>
            <a:r>
              <a:rPr lang="en-US" sz="3200" b="1">
                <a:solidFill>
                  <a:srgbClr val="669900"/>
                </a:solidFill>
                <a:latin typeface="Arial" pitchFamily="-107" charset="0"/>
                <a:cs typeface="Arial" pitchFamily="-107" charset="0"/>
              </a:rPr>
              <a:t>True.</a:t>
            </a:r>
          </a:p>
        </p:txBody>
      </p:sp>
      <p:cxnSp>
        <p:nvCxnSpPr>
          <p:cNvPr id="4" name="Straight Connector 3"/>
          <p:cNvCxnSpPr/>
          <p:nvPr/>
        </p:nvCxnSpPr>
        <p:spPr>
          <a:xfrm rot="5400000">
            <a:off x="2701131" y="4883944"/>
            <a:ext cx="2344738"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0800000">
            <a:off x="3873500" y="6067425"/>
            <a:ext cx="2365375" cy="2063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66565" name="TextBox 11"/>
          <p:cNvSpPr txBox="1">
            <a:spLocks noChangeArrowheads="1"/>
          </p:cNvSpPr>
          <p:nvPr/>
        </p:nvSpPr>
        <p:spPr bwMode="auto">
          <a:xfrm>
            <a:off x="3281363" y="3259138"/>
            <a:ext cx="1279525" cy="369887"/>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Bicycles</a:t>
            </a:r>
          </a:p>
        </p:txBody>
      </p:sp>
      <p:sp>
        <p:nvSpPr>
          <p:cNvPr id="66566" name="TextBox 12"/>
          <p:cNvSpPr txBox="1">
            <a:spLocks noChangeArrowheads="1"/>
          </p:cNvSpPr>
          <p:nvPr/>
        </p:nvSpPr>
        <p:spPr bwMode="auto">
          <a:xfrm>
            <a:off x="5799138" y="6176963"/>
            <a:ext cx="752475" cy="369887"/>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Cars</a:t>
            </a:r>
          </a:p>
        </p:txBody>
      </p:sp>
      <p:sp>
        <p:nvSpPr>
          <p:cNvPr id="66567" name="TextBox 17"/>
          <p:cNvSpPr txBox="1">
            <a:spLocks noChangeArrowheads="1"/>
          </p:cNvSpPr>
          <p:nvPr/>
        </p:nvSpPr>
        <p:spPr bwMode="auto">
          <a:xfrm>
            <a:off x="4993748" y="4615390"/>
            <a:ext cx="460375" cy="460375"/>
          </a:xfrm>
          <a:prstGeom prst="rect">
            <a:avLst/>
          </a:prstGeom>
          <a:noFill/>
          <a:ln w="9525">
            <a:noFill/>
            <a:miter lim="800000"/>
            <a:headEnd/>
            <a:tailEnd/>
          </a:ln>
        </p:spPr>
        <p:txBody>
          <a:bodyPr>
            <a:prstTxWarp prst="textNoShape">
              <a:avLst/>
            </a:prstTxWarp>
            <a:spAutoFit/>
          </a:bodyPr>
          <a:lstStyle/>
          <a:p>
            <a:pPr eaLnBrk="1" hangingPunct="1"/>
            <a:r>
              <a:rPr lang="en-US" dirty="0">
                <a:latin typeface="Arial" pitchFamily="-107" charset="0"/>
                <a:cs typeface="Arial" pitchFamily="-107" charset="0"/>
              </a:rPr>
              <a:t>A</a:t>
            </a:r>
          </a:p>
        </p:txBody>
      </p:sp>
      <p:sp>
        <p:nvSpPr>
          <p:cNvPr id="66568" name="TextBox 13"/>
          <p:cNvSpPr txBox="1">
            <a:spLocks noChangeArrowheads="1"/>
          </p:cNvSpPr>
          <p:nvPr/>
        </p:nvSpPr>
        <p:spPr bwMode="auto">
          <a:xfrm>
            <a:off x="4336523" y="4075641"/>
            <a:ext cx="461962" cy="461963"/>
          </a:xfrm>
          <a:prstGeom prst="rect">
            <a:avLst/>
          </a:prstGeom>
          <a:noFill/>
          <a:ln w="9525">
            <a:noFill/>
            <a:miter lim="800000"/>
            <a:headEnd/>
            <a:tailEnd/>
          </a:ln>
        </p:spPr>
        <p:txBody>
          <a:bodyPr>
            <a:prstTxWarp prst="textNoShape">
              <a:avLst/>
            </a:prstTxWarp>
            <a:spAutoFit/>
          </a:bodyPr>
          <a:lstStyle/>
          <a:p>
            <a:pPr eaLnBrk="1" hangingPunct="1"/>
            <a:r>
              <a:rPr lang="en-US" dirty="0">
                <a:latin typeface="Arial" pitchFamily="-107" charset="0"/>
                <a:cs typeface="Arial" pitchFamily="-107" charset="0"/>
              </a:rPr>
              <a:t>C</a:t>
            </a:r>
          </a:p>
        </p:txBody>
      </p:sp>
      <p:sp>
        <p:nvSpPr>
          <p:cNvPr id="12" name="Freeform 11"/>
          <p:cNvSpPr/>
          <p:nvPr/>
        </p:nvSpPr>
        <p:spPr>
          <a:xfrm>
            <a:off x="3878263" y="4271963"/>
            <a:ext cx="1527175" cy="1806575"/>
          </a:xfrm>
          <a:custGeom>
            <a:avLst/>
            <a:gdLst>
              <a:gd name="connsiteX0" fmla="*/ 0 w 1527586"/>
              <a:gd name="connsiteY0" fmla="*/ 0 h 1807284"/>
              <a:gd name="connsiteX1" fmla="*/ 1021976 w 1527586"/>
              <a:gd name="connsiteY1" fmla="*/ 516367 h 1807284"/>
              <a:gd name="connsiteX2" fmla="*/ 1527586 w 1527586"/>
              <a:gd name="connsiteY2" fmla="*/ 1807284 h 1807284"/>
              <a:gd name="connsiteX3" fmla="*/ 1527586 w 1527586"/>
              <a:gd name="connsiteY3" fmla="*/ 1807284 h 1807284"/>
            </a:gdLst>
            <a:ahLst/>
            <a:cxnLst>
              <a:cxn ang="0">
                <a:pos x="connsiteX0" y="connsiteY0"/>
              </a:cxn>
              <a:cxn ang="0">
                <a:pos x="connsiteX1" y="connsiteY1"/>
              </a:cxn>
              <a:cxn ang="0">
                <a:pos x="connsiteX2" y="connsiteY2"/>
              </a:cxn>
              <a:cxn ang="0">
                <a:pos x="connsiteX3" y="connsiteY3"/>
              </a:cxn>
            </a:cxnLst>
            <a:rect l="l" t="t" r="r" b="b"/>
            <a:pathLst>
              <a:path w="1527586" h="1807284">
                <a:moveTo>
                  <a:pt x="0" y="0"/>
                </a:moveTo>
                <a:cubicBezTo>
                  <a:pt x="383689" y="107576"/>
                  <a:pt x="767378" y="215153"/>
                  <a:pt x="1021976" y="516367"/>
                </a:cubicBezTo>
                <a:cubicBezTo>
                  <a:pt x="1276574" y="817581"/>
                  <a:pt x="1527586" y="1807284"/>
                  <a:pt x="1527586" y="1807284"/>
                </a:cubicBezTo>
                <a:lnTo>
                  <a:pt x="1527586" y="1807284"/>
                </a:lnTo>
              </a:path>
            </a:pathLst>
          </a:custGeom>
          <a:noFill/>
          <a:ln w="38100">
            <a:solidFill>
              <a:srgbClr val="AC69A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1" name="Oval 10"/>
          <p:cNvSpPr>
            <a:spLocks noChangeArrowheads="1"/>
          </p:cNvSpPr>
          <p:nvPr/>
        </p:nvSpPr>
        <p:spPr bwMode="auto">
          <a:xfrm>
            <a:off x="4393143" y="4414836"/>
            <a:ext cx="71438" cy="71437"/>
          </a:xfrm>
          <a:prstGeom prst="ellipse">
            <a:avLst/>
          </a:prstGeom>
          <a:solidFill>
            <a:schemeClr val="tx1"/>
          </a:solidFill>
          <a:ln w="9525">
            <a:solidFill>
              <a:schemeClr val="tx1"/>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cs typeface="Arial" pitchFamily="-107" charset="0"/>
            </a:endParaRPr>
          </a:p>
        </p:txBody>
      </p:sp>
      <p:sp>
        <p:nvSpPr>
          <p:cNvPr id="13" name="Oval 12"/>
          <p:cNvSpPr>
            <a:spLocks noChangeArrowheads="1"/>
          </p:cNvSpPr>
          <p:nvPr/>
        </p:nvSpPr>
        <p:spPr bwMode="auto">
          <a:xfrm>
            <a:off x="4975757" y="4911723"/>
            <a:ext cx="71437" cy="71438"/>
          </a:xfrm>
          <a:prstGeom prst="ellipse">
            <a:avLst/>
          </a:prstGeom>
          <a:solidFill>
            <a:schemeClr val="tx1"/>
          </a:solidFill>
          <a:ln w="9525">
            <a:solidFill>
              <a:schemeClr val="tx1"/>
            </a:solidFill>
            <a:round/>
            <a:headEnd/>
            <a:tailEnd/>
          </a:ln>
          <a:effectLst>
            <a:outerShdw blurRad="40000" dist="23000" dir="5400000" rotWithShape="0">
              <a:srgbClr val="000000">
                <a:alpha val="34998"/>
              </a:srgbClr>
            </a:outerShdw>
          </a:effectLst>
        </p:spPr>
        <p:txBody>
          <a:bodyPr anchor="ctr">
            <a:prstTxWarp prst="textNoShape">
              <a:avLst/>
            </a:prstTxWarp>
          </a:bodyPr>
          <a:lstStyle/>
          <a:p>
            <a:pPr algn="ctr" eaLnBrk="1" hangingPunct="1"/>
            <a:endParaRPr lang="en-US">
              <a:cs typeface="Arial" pitchFamily="-107" charset="0"/>
            </a:endParaRPr>
          </a:p>
        </p:txBody>
      </p:sp>
      <p:sp>
        <p:nvSpPr>
          <p:cNvPr id="66562" name="Content Placeholder 2"/>
          <p:cNvSpPr>
            <a:spLocks noGrp="1"/>
          </p:cNvSpPr>
          <p:nvPr>
            <p:ph idx="1"/>
          </p:nvPr>
        </p:nvSpPr>
        <p:spPr>
          <a:xfrm>
            <a:off x="457200" y="1712913"/>
            <a:ext cx="8229600" cy="1455737"/>
          </a:xfrm>
        </p:spPr>
        <p:txBody>
          <a:bodyPr/>
          <a:lstStyle/>
          <a:p>
            <a:pPr marL="0" indent="0" eaLnBrk="1" hangingPunct="1">
              <a:buFont typeface="Arial" pitchFamily="-107" charset="0"/>
              <a:buNone/>
            </a:pPr>
            <a:r>
              <a:rPr lang="en-US" sz="2800">
                <a:latin typeface="Arial" pitchFamily="-107" charset="0"/>
                <a:cs typeface="Arial" pitchFamily="-107" charset="0"/>
              </a:rPr>
              <a:t>(</a:t>
            </a:r>
            <a:r>
              <a:rPr lang="en-US" sz="2800" i="1">
                <a:latin typeface="Arial" pitchFamily="-107" charset="0"/>
                <a:cs typeface="Arial" pitchFamily="-107" charset="0"/>
              </a:rPr>
              <a:t>True/False</a:t>
            </a:r>
            <a:r>
              <a:rPr lang="en-US" sz="2800">
                <a:latin typeface="Arial" pitchFamily="-107" charset="0"/>
                <a:cs typeface="Arial" pitchFamily="-107" charset="0"/>
              </a:rPr>
              <a:t>) Movement along the curve from point A to point C shows us the opportunity cost of producing more bicycles.</a:t>
            </a:r>
            <a:endParaRPr lang="en-US" sz="2800">
              <a:latin typeface="Helvetica Neue" pitchFamily="-107" charset="0"/>
              <a:cs typeface="Arial" pitchFamily="-107" charset="0"/>
            </a:endParaRPr>
          </a:p>
          <a:p>
            <a:pPr marL="0" indent="0" eaLnBrk="1" hangingPunct="1">
              <a:buFont typeface="Arial" pitchFamily="-107" charset="0"/>
              <a:buNone/>
            </a:pPr>
            <a:endParaRPr lang="en-US" sz="2800">
              <a:latin typeface="Helvetica Neue" pitchFamily="-107" charset="0"/>
              <a:cs typeface="Arial" pitchFamily="-107" charset="0"/>
            </a:endParaRPr>
          </a:p>
        </p:txBody>
      </p:sp>
      <p:sp>
        <p:nvSpPr>
          <p:cNvPr id="6656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Know—6 </a:t>
            </a:r>
            <a:endParaRPr lang="en-US">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Big Questions</a:t>
            </a:r>
          </a:p>
        </p:txBody>
      </p:sp>
      <p:sp>
        <p:nvSpPr>
          <p:cNvPr id="11267" name="Content Placeholder 2"/>
          <p:cNvSpPr>
            <a:spLocks noGrp="1"/>
          </p:cNvSpPr>
          <p:nvPr>
            <p:ph idx="1"/>
          </p:nvPr>
        </p:nvSpPr>
        <p:spPr>
          <a:xfrm>
            <a:off x="457200" y="1712913"/>
            <a:ext cx="8229600" cy="4895850"/>
          </a:xfrm>
        </p:spPr>
        <p:txBody>
          <a:bodyPr/>
          <a:lstStyle/>
          <a:p>
            <a:pPr marL="514350" indent="-514350">
              <a:buFont typeface="Calibri" pitchFamily="-107" charset="0"/>
              <a:buAutoNum type="arabicPeriod"/>
            </a:pPr>
            <a:r>
              <a:rPr lang="en-US" sz="3200">
                <a:latin typeface="Arial" pitchFamily="-107" charset="0"/>
                <a:cs typeface="Arial" pitchFamily="-107" charset="0"/>
              </a:rPr>
              <a:t>How do economists study the economy?</a:t>
            </a:r>
          </a:p>
          <a:p>
            <a:pPr marL="514350" indent="-514350">
              <a:buFont typeface="Calibri" pitchFamily="-107" charset="0"/>
              <a:buAutoNum type="arabicPeriod"/>
            </a:pPr>
            <a:endParaRPr lang="en-US" sz="800">
              <a:latin typeface="Arial" pitchFamily="-107" charset="0"/>
              <a:cs typeface="Arial" pitchFamily="-107" charset="0"/>
            </a:endParaRPr>
          </a:p>
          <a:p>
            <a:pPr marL="514350" indent="-514350">
              <a:buFont typeface="Calibri" pitchFamily="-107" charset="0"/>
              <a:buAutoNum type="arabicPeriod"/>
            </a:pPr>
            <a:r>
              <a:rPr lang="en-US" sz="3200">
                <a:latin typeface="Helvetica Neue" pitchFamily="-107" charset="0"/>
                <a:cs typeface="Arial" pitchFamily="-107" charset="0"/>
              </a:rPr>
              <a:t>What is a production possibilities frontier?</a:t>
            </a:r>
          </a:p>
          <a:p>
            <a:pPr marL="514350" indent="-514350">
              <a:buFont typeface="Calibri" pitchFamily="-107" charset="0"/>
              <a:buAutoNum type="arabicPeriod"/>
            </a:pPr>
            <a:endParaRPr lang="en-US" sz="800">
              <a:latin typeface="Helvetica Neue" pitchFamily="-107" charset="0"/>
              <a:cs typeface="Arial" pitchFamily="-107" charset="0"/>
            </a:endParaRPr>
          </a:p>
          <a:p>
            <a:pPr marL="514350" indent="-514350">
              <a:buFont typeface="Calibri" pitchFamily="-107" charset="0"/>
              <a:buAutoNum type="arabicPeriod"/>
            </a:pPr>
            <a:r>
              <a:rPr lang="en-US" sz="3200">
                <a:latin typeface="Helvetica Neue" pitchFamily="-107" charset="0"/>
                <a:cs typeface="Arial" pitchFamily="-107" charset="0"/>
              </a:rPr>
              <a:t>What are the benefits of specialization and trade?</a:t>
            </a:r>
          </a:p>
          <a:p>
            <a:pPr marL="514350" indent="-514350">
              <a:buFont typeface="Calibri" pitchFamily="-107" charset="0"/>
              <a:buAutoNum type="arabicPeriod"/>
            </a:pPr>
            <a:endParaRPr lang="en-US" sz="800">
              <a:latin typeface="Helvetica Neue" pitchFamily="-107" charset="0"/>
              <a:cs typeface="Arial" pitchFamily="-107" charset="0"/>
            </a:endParaRPr>
          </a:p>
          <a:p>
            <a:pPr marL="514350" indent="-514350">
              <a:buFont typeface="Calibri" pitchFamily="-107" charset="0"/>
              <a:buAutoNum type="arabicPeriod"/>
            </a:pPr>
            <a:r>
              <a:rPr lang="en-US" sz="3200">
                <a:latin typeface="Helvetica Neue" pitchFamily="-107" charset="0"/>
                <a:cs typeface="Arial" pitchFamily="-107" charset="0"/>
              </a:rPr>
              <a:t>What is the trade-off between having more now and having more later?</a:t>
            </a:r>
          </a:p>
          <a:p>
            <a:pPr marL="514350" indent="-514350" eaLnBrk="1" hangingPunct="1">
              <a:buFont typeface="Arial" pitchFamily="-107" charset="0"/>
              <a:buNone/>
            </a:pPr>
            <a:endParaRPr lang="en-US" sz="280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0"/>
          <p:cNvSpPr txBox="1">
            <a:spLocks noChangeArrowheads="1"/>
          </p:cNvSpPr>
          <p:nvPr/>
        </p:nvSpPr>
        <p:spPr bwMode="auto">
          <a:xfrm>
            <a:off x="5341938" y="2852738"/>
            <a:ext cx="3403600" cy="584200"/>
          </a:xfrm>
          <a:prstGeom prst="rect">
            <a:avLst/>
          </a:prstGeom>
          <a:noFill/>
          <a:ln w="9525">
            <a:noFill/>
            <a:miter lim="800000"/>
            <a:headEnd/>
            <a:tailEnd/>
          </a:ln>
        </p:spPr>
        <p:txBody>
          <a:bodyPr>
            <a:prstTxWarp prst="textNoShape">
              <a:avLst/>
            </a:prstTxWarp>
            <a:spAutoFit/>
          </a:bodyPr>
          <a:lstStyle/>
          <a:p>
            <a:pPr eaLnBrk="1" hangingPunct="1"/>
            <a:r>
              <a:rPr lang="en-US" sz="3200" b="1">
                <a:solidFill>
                  <a:srgbClr val="669900"/>
                </a:solidFill>
                <a:latin typeface="Arial" pitchFamily="-107" charset="0"/>
                <a:cs typeface="Arial" pitchFamily="-107" charset="0"/>
              </a:rPr>
              <a:t>False.</a:t>
            </a:r>
          </a:p>
        </p:txBody>
      </p:sp>
      <p:cxnSp>
        <p:nvCxnSpPr>
          <p:cNvPr id="4" name="Straight Connector 3"/>
          <p:cNvCxnSpPr/>
          <p:nvPr/>
        </p:nvCxnSpPr>
        <p:spPr>
          <a:xfrm rot="5400000">
            <a:off x="2855119" y="4563269"/>
            <a:ext cx="234473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0800000">
            <a:off x="4027488" y="5746750"/>
            <a:ext cx="2365375" cy="20638"/>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68613" name="TextBox 11"/>
          <p:cNvSpPr txBox="1">
            <a:spLocks noChangeArrowheads="1"/>
          </p:cNvSpPr>
          <p:nvPr/>
        </p:nvSpPr>
        <p:spPr bwMode="auto">
          <a:xfrm>
            <a:off x="3435350" y="2938463"/>
            <a:ext cx="1279525" cy="369887"/>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Bicycles</a:t>
            </a:r>
          </a:p>
        </p:txBody>
      </p:sp>
      <p:sp>
        <p:nvSpPr>
          <p:cNvPr id="68614" name="TextBox 12"/>
          <p:cNvSpPr txBox="1">
            <a:spLocks noChangeArrowheads="1"/>
          </p:cNvSpPr>
          <p:nvPr/>
        </p:nvSpPr>
        <p:spPr bwMode="auto">
          <a:xfrm>
            <a:off x="5953125" y="5856288"/>
            <a:ext cx="752475" cy="369887"/>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Cars</a:t>
            </a:r>
          </a:p>
        </p:txBody>
      </p:sp>
      <p:sp>
        <p:nvSpPr>
          <p:cNvPr id="68615" name="TextBox 13"/>
          <p:cNvSpPr txBox="1">
            <a:spLocks noChangeArrowheads="1"/>
          </p:cNvSpPr>
          <p:nvPr/>
        </p:nvSpPr>
        <p:spPr bwMode="auto">
          <a:xfrm>
            <a:off x="4470400" y="4683125"/>
            <a:ext cx="438150" cy="461963"/>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a:t>
            </a:r>
          </a:p>
        </p:txBody>
      </p:sp>
      <p:sp>
        <p:nvSpPr>
          <p:cNvPr id="13" name="Freeform 12"/>
          <p:cNvSpPr/>
          <p:nvPr/>
        </p:nvSpPr>
        <p:spPr>
          <a:xfrm>
            <a:off x="4027488" y="3960813"/>
            <a:ext cx="1527175" cy="1806575"/>
          </a:xfrm>
          <a:custGeom>
            <a:avLst/>
            <a:gdLst>
              <a:gd name="connsiteX0" fmla="*/ 0 w 1527586"/>
              <a:gd name="connsiteY0" fmla="*/ 0 h 1807284"/>
              <a:gd name="connsiteX1" fmla="*/ 1021976 w 1527586"/>
              <a:gd name="connsiteY1" fmla="*/ 516367 h 1807284"/>
              <a:gd name="connsiteX2" fmla="*/ 1527586 w 1527586"/>
              <a:gd name="connsiteY2" fmla="*/ 1807284 h 1807284"/>
              <a:gd name="connsiteX3" fmla="*/ 1527586 w 1527586"/>
              <a:gd name="connsiteY3" fmla="*/ 1807284 h 1807284"/>
            </a:gdLst>
            <a:ahLst/>
            <a:cxnLst>
              <a:cxn ang="0">
                <a:pos x="connsiteX0" y="connsiteY0"/>
              </a:cxn>
              <a:cxn ang="0">
                <a:pos x="connsiteX1" y="connsiteY1"/>
              </a:cxn>
              <a:cxn ang="0">
                <a:pos x="connsiteX2" y="connsiteY2"/>
              </a:cxn>
              <a:cxn ang="0">
                <a:pos x="connsiteX3" y="connsiteY3"/>
              </a:cxn>
            </a:cxnLst>
            <a:rect l="l" t="t" r="r" b="b"/>
            <a:pathLst>
              <a:path w="1527586" h="1807284">
                <a:moveTo>
                  <a:pt x="0" y="0"/>
                </a:moveTo>
                <a:cubicBezTo>
                  <a:pt x="383689" y="107576"/>
                  <a:pt x="767378" y="215153"/>
                  <a:pt x="1021976" y="516367"/>
                </a:cubicBezTo>
                <a:cubicBezTo>
                  <a:pt x="1276574" y="817581"/>
                  <a:pt x="1527586" y="1807284"/>
                  <a:pt x="1527586" y="1807284"/>
                </a:cubicBezTo>
                <a:lnTo>
                  <a:pt x="1527586" y="1807284"/>
                </a:lnTo>
              </a:path>
            </a:pathLst>
          </a:custGeom>
          <a:ln w="38100">
            <a:solidFill>
              <a:srgbClr val="9B549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14" name="Straight Arrow Connector 13"/>
          <p:cNvCxnSpPr/>
          <p:nvPr/>
        </p:nvCxnSpPr>
        <p:spPr>
          <a:xfrm rot="10800000" flipV="1">
            <a:off x="4768850" y="4595813"/>
            <a:ext cx="258763" cy="247650"/>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4910138" y="4851400"/>
            <a:ext cx="258762" cy="247650"/>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flipV="1">
            <a:off x="4578350" y="4343400"/>
            <a:ext cx="258763" cy="247650"/>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68610" name="Content Placeholder 2"/>
          <p:cNvSpPr>
            <a:spLocks noGrp="1"/>
          </p:cNvSpPr>
          <p:nvPr>
            <p:ph idx="1"/>
          </p:nvPr>
        </p:nvSpPr>
        <p:spPr>
          <a:xfrm>
            <a:off x="457200" y="1712913"/>
            <a:ext cx="8229600" cy="4895850"/>
          </a:xfrm>
        </p:spPr>
        <p:txBody>
          <a:bodyPr/>
          <a:lstStyle/>
          <a:p>
            <a:pPr marL="0" indent="0" eaLnBrk="1" hangingPunct="1">
              <a:buFont typeface="Arial" pitchFamily="-107" charset="0"/>
              <a:buNone/>
            </a:pPr>
            <a:r>
              <a:rPr lang="en-US" sz="3200">
                <a:latin typeface="Arial" pitchFamily="-107" charset="0"/>
                <a:cs typeface="Arial" pitchFamily="-107" charset="0"/>
              </a:rPr>
              <a:t>(</a:t>
            </a:r>
            <a:r>
              <a:rPr lang="en-US" sz="3200" i="1">
                <a:latin typeface="Arial" pitchFamily="-107" charset="0"/>
                <a:cs typeface="Arial" pitchFamily="-107" charset="0"/>
              </a:rPr>
              <a:t>True/False</a:t>
            </a:r>
            <a:r>
              <a:rPr lang="en-US" sz="3200">
                <a:latin typeface="Arial" pitchFamily="-107" charset="0"/>
                <a:cs typeface="Arial" pitchFamily="-107" charset="0"/>
              </a:rPr>
              <a:t>) If we have high unemployment, then the curve shifts in.</a:t>
            </a:r>
            <a:endParaRPr lang="en-US" sz="3200">
              <a:latin typeface="Helvetica Neue" pitchFamily="-107" charset="0"/>
              <a:cs typeface="Arial" pitchFamily="-107" charset="0"/>
            </a:endParaRPr>
          </a:p>
          <a:p>
            <a:pPr marL="0" indent="0" eaLnBrk="1" hangingPunct="1">
              <a:buFont typeface="Arial" pitchFamily="-107" charset="0"/>
              <a:buNone/>
            </a:pPr>
            <a:endParaRPr lang="en-US" sz="2800">
              <a:latin typeface="Helvetica Neue" pitchFamily="-107" charset="0"/>
              <a:cs typeface="Arial" pitchFamily="-107" charset="0"/>
            </a:endParaRPr>
          </a:p>
        </p:txBody>
      </p:sp>
      <p:sp>
        <p:nvSpPr>
          <p:cNvPr id="6860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Know—7 </a:t>
            </a:r>
            <a:endParaRPr lang="en-US">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a:spLocks noChangeArrowheads="1"/>
          </p:cNvSpPr>
          <p:nvPr/>
        </p:nvSpPr>
        <p:spPr bwMode="auto">
          <a:xfrm>
            <a:off x="5283200" y="3246438"/>
            <a:ext cx="3403600" cy="584200"/>
          </a:xfrm>
          <a:prstGeom prst="rect">
            <a:avLst/>
          </a:prstGeom>
          <a:noFill/>
          <a:ln w="9525">
            <a:noFill/>
            <a:miter lim="800000"/>
            <a:headEnd/>
            <a:tailEnd/>
          </a:ln>
        </p:spPr>
        <p:txBody>
          <a:bodyPr>
            <a:prstTxWarp prst="textNoShape">
              <a:avLst/>
            </a:prstTxWarp>
            <a:spAutoFit/>
          </a:bodyPr>
          <a:lstStyle/>
          <a:p>
            <a:pPr eaLnBrk="1" hangingPunct="1"/>
            <a:r>
              <a:rPr lang="en-US" sz="3200" b="1">
                <a:solidFill>
                  <a:srgbClr val="669900"/>
                </a:solidFill>
                <a:latin typeface="Arial" pitchFamily="-107" charset="0"/>
                <a:cs typeface="Arial" pitchFamily="-107" charset="0"/>
              </a:rPr>
              <a:t>True.</a:t>
            </a:r>
          </a:p>
        </p:txBody>
      </p:sp>
      <p:cxnSp>
        <p:nvCxnSpPr>
          <p:cNvPr id="4" name="Straight Connector 3"/>
          <p:cNvCxnSpPr/>
          <p:nvPr/>
        </p:nvCxnSpPr>
        <p:spPr>
          <a:xfrm rot="5400000">
            <a:off x="2615406" y="4793457"/>
            <a:ext cx="2344737"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10800000">
            <a:off x="3787775" y="5976938"/>
            <a:ext cx="2365375" cy="20637"/>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70661" name="TextBox 11"/>
          <p:cNvSpPr txBox="1">
            <a:spLocks noChangeArrowheads="1"/>
          </p:cNvSpPr>
          <p:nvPr/>
        </p:nvSpPr>
        <p:spPr bwMode="auto">
          <a:xfrm>
            <a:off x="3195638" y="3168650"/>
            <a:ext cx="1279525" cy="369888"/>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Bicycles</a:t>
            </a:r>
          </a:p>
        </p:txBody>
      </p:sp>
      <p:sp>
        <p:nvSpPr>
          <p:cNvPr id="70662" name="TextBox 12"/>
          <p:cNvSpPr txBox="1">
            <a:spLocks noChangeArrowheads="1"/>
          </p:cNvSpPr>
          <p:nvPr/>
        </p:nvSpPr>
        <p:spPr bwMode="auto">
          <a:xfrm>
            <a:off x="5713413" y="6086475"/>
            <a:ext cx="752475" cy="369888"/>
          </a:xfrm>
          <a:prstGeom prst="rect">
            <a:avLst/>
          </a:prstGeom>
          <a:noFill/>
          <a:ln w="9525">
            <a:noFill/>
            <a:miter lim="800000"/>
            <a:headEnd/>
            <a:tailEnd/>
          </a:ln>
        </p:spPr>
        <p:txBody>
          <a:bodyPr>
            <a:prstTxWarp prst="textNoShape">
              <a:avLst/>
            </a:prstTxWarp>
            <a:spAutoFit/>
          </a:bodyPr>
          <a:lstStyle/>
          <a:p>
            <a:pPr eaLnBrk="1" hangingPunct="1"/>
            <a:r>
              <a:rPr lang="en-US">
                <a:latin typeface="Arial" pitchFamily="-107" charset="0"/>
                <a:cs typeface="Arial" pitchFamily="-107" charset="0"/>
              </a:rPr>
              <a:t>Cars</a:t>
            </a:r>
          </a:p>
        </p:txBody>
      </p:sp>
      <p:sp>
        <p:nvSpPr>
          <p:cNvPr id="8" name="Freeform 7"/>
          <p:cNvSpPr/>
          <p:nvPr/>
        </p:nvSpPr>
        <p:spPr>
          <a:xfrm>
            <a:off x="3805238" y="4181475"/>
            <a:ext cx="1527175" cy="1806575"/>
          </a:xfrm>
          <a:custGeom>
            <a:avLst/>
            <a:gdLst>
              <a:gd name="connsiteX0" fmla="*/ 0 w 1527586"/>
              <a:gd name="connsiteY0" fmla="*/ 0 h 1807284"/>
              <a:gd name="connsiteX1" fmla="*/ 1021976 w 1527586"/>
              <a:gd name="connsiteY1" fmla="*/ 516367 h 1807284"/>
              <a:gd name="connsiteX2" fmla="*/ 1527586 w 1527586"/>
              <a:gd name="connsiteY2" fmla="*/ 1807284 h 1807284"/>
              <a:gd name="connsiteX3" fmla="*/ 1527586 w 1527586"/>
              <a:gd name="connsiteY3" fmla="*/ 1807284 h 1807284"/>
            </a:gdLst>
            <a:ahLst/>
            <a:cxnLst>
              <a:cxn ang="0">
                <a:pos x="connsiteX0" y="connsiteY0"/>
              </a:cxn>
              <a:cxn ang="0">
                <a:pos x="connsiteX1" y="connsiteY1"/>
              </a:cxn>
              <a:cxn ang="0">
                <a:pos x="connsiteX2" y="connsiteY2"/>
              </a:cxn>
              <a:cxn ang="0">
                <a:pos x="connsiteX3" y="connsiteY3"/>
              </a:cxn>
            </a:cxnLst>
            <a:rect l="l" t="t" r="r" b="b"/>
            <a:pathLst>
              <a:path w="1527586" h="1807284">
                <a:moveTo>
                  <a:pt x="0" y="0"/>
                </a:moveTo>
                <a:cubicBezTo>
                  <a:pt x="383689" y="107576"/>
                  <a:pt x="767378" y="215153"/>
                  <a:pt x="1021976" y="516367"/>
                </a:cubicBezTo>
                <a:cubicBezTo>
                  <a:pt x="1276574" y="817581"/>
                  <a:pt x="1527586" y="1807284"/>
                  <a:pt x="1527586" y="1807284"/>
                </a:cubicBezTo>
                <a:lnTo>
                  <a:pt x="1527586" y="1807284"/>
                </a:lnTo>
              </a:path>
            </a:pathLst>
          </a:custGeom>
          <a:solidFill>
            <a:srgbClr val="FFFFFF"/>
          </a:solidFill>
          <a:ln w="38100">
            <a:solidFill>
              <a:srgbClr val="9B5492"/>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70658" name="Content Placeholder 2"/>
          <p:cNvSpPr>
            <a:spLocks noGrp="1"/>
          </p:cNvSpPr>
          <p:nvPr>
            <p:ph idx="1"/>
          </p:nvPr>
        </p:nvSpPr>
        <p:spPr>
          <a:xfrm>
            <a:off x="457200" y="1712913"/>
            <a:ext cx="8018463" cy="1541462"/>
          </a:xfrm>
        </p:spPr>
        <p:txBody>
          <a:bodyPr/>
          <a:lstStyle/>
          <a:p>
            <a:pPr marL="0" indent="0" eaLnBrk="1" hangingPunct="1">
              <a:buFont typeface="Arial" pitchFamily="-107" charset="0"/>
              <a:buNone/>
            </a:pPr>
            <a:r>
              <a:rPr lang="en-US" sz="2800">
                <a:latin typeface="Arial" pitchFamily="-107" charset="0"/>
                <a:cs typeface="Arial" pitchFamily="-107" charset="0"/>
              </a:rPr>
              <a:t>(</a:t>
            </a:r>
            <a:r>
              <a:rPr lang="en-US" sz="2800" i="1">
                <a:latin typeface="Arial" pitchFamily="-107" charset="0"/>
                <a:cs typeface="Arial" pitchFamily="-107" charset="0"/>
              </a:rPr>
              <a:t>True/False</a:t>
            </a:r>
            <a:r>
              <a:rPr lang="en-US" sz="2800">
                <a:latin typeface="Arial" pitchFamily="-107" charset="0"/>
                <a:cs typeface="Arial" pitchFamily="-107" charset="0"/>
              </a:rPr>
              <a:t>) If an improved process for manufacturing cars is introduced, society will be able to produce more cars and more bicycles.</a:t>
            </a:r>
            <a:endParaRPr lang="en-US" sz="2800">
              <a:latin typeface="Helvetica Neue" pitchFamily="-107" charset="0"/>
              <a:cs typeface="Arial" pitchFamily="-107" charset="0"/>
            </a:endParaRPr>
          </a:p>
          <a:p>
            <a:pPr marL="0" indent="0" eaLnBrk="1" hangingPunct="1">
              <a:buFont typeface="Arial" pitchFamily="-107" charset="0"/>
              <a:buNone/>
            </a:pPr>
            <a:endParaRPr lang="en-US" sz="2800">
              <a:latin typeface="Helvetica Neue" pitchFamily="-107" charset="0"/>
              <a:cs typeface="Arial" pitchFamily="-107" charset="0"/>
            </a:endParaRPr>
          </a:p>
        </p:txBody>
      </p:sp>
      <p:sp>
        <p:nvSpPr>
          <p:cNvPr id="7065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Know—8 </a:t>
            </a:r>
            <a:endParaRPr lang="en-US">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Correct answer: C, We will produce at a point inside the PPF."/>
          <p:cNvSpPr/>
          <p:nvPr/>
        </p:nvSpPr>
        <p:spPr>
          <a:xfrm>
            <a:off x="728662" y="4639930"/>
            <a:ext cx="8240713" cy="64644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53251" name="Content Placeholder 2"/>
          <p:cNvSpPr>
            <a:spLocks noGrp="1"/>
          </p:cNvSpPr>
          <p:nvPr>
            <p:ph idx="1"/>
          </p:nvPr>
        </p:nvSpPr>
        <p:spPr>
          <a:xfrm>
            <a:off x="273050" y="1712913"/>
            <a:ext cx="8696325" cy="4895850"/>
          </a:xfrm>
        </p:spPr>
        <p:txBody>
          <a:bodyPr/>
          <a:lstStyle/>
          <a:p>
            <a:r>
              <a:rPr lang="en-US" dirty="0">
                <a:latin typeface="Helvetica Neue" pitchFamily="-107" charset="0"/>
                <a:cs typeface="Arial" pitchFamily="-107" charset="0"/>
              </a:rPr>
              <a:t>Suppose there is high unemployment. With respect to the PPF, what will happen?</a:t>
            </a:r>
          </a:p>
          <a:p>
            <a:pPr marL="971550" lvl="1" indent="-514350">
              <a:buFont typeface="Calibri" pitchFamily="-107" charset="0"/>
              <a:buAutoNum type="alphaUcPeriod"/>
            </a:pPr>
            <a:r>
              <a:rPr lang="en-US" dirty="0">
                <a:latin typeface="Helvetica Neue" pitchFamily="-107" charset="0"/>
                <a:cs typeface="Arial" pitchFamily="-107" charset="0"/>
              </a:rPr>
              <a:t>The PPF will shift inward.</a:t>
            </a:r>
          </a:p>
          <a:p>
            <a:pPr marL="971550" lvl="1" indent="-514350">
              <a:buFont typeface="Calibri" pitchFamily="-107" charset="0"/>
              <a:buAutoNum type="alphaUcPeriod"/>
            </a:pPr>
            <a:r>
              <a:rPr lang="en-US" dirty="0">
                <a:latin typeface="Helvetica Neue" pitchFamily="-107" charset="0"/>
                <a:cs typeface="Arial" pitchFamily="-107" charset="0"/>
              </a:rPr>
              <a:t>The PPF will shift outward.</a:t>
            </a:r>
          </a:p>
          <a:p>
            <a:pPr marL="971550" lvl="1" indent="-514350">
              <a:buFont typeface="Calibri" pitchFamily="-107" charset="0"/>
              <a:buAutoNum type="alphaUcPeriod"/>
            </a:pPr>
            <a:r>
              <a:rPr lang="en-US" dirty="0">
                <a:latin typeface="Helvetica Neue" pitchFamily="-107" charset="0"/>
                <a:cs typeface="Arial" pitchFamily="-107" charset="0"/>
              </a:rPr>
              <a:t>We will produce at a point inside the PPF.</a:t>
            </a:r>
          </a:p>
          <a:p>
            <a:pPr marL="971550" lvl="1" indent="-514350">
              <a:buFont typeface="Calibri" pitchFamily="-107" charset="0"/>
              <a:buAutoNum type="alphaUcPeriod"/>
            </a:pPr>
            <a:r>
              <a:rPr lang="en-US" dirty="0">
                <a:latin typeface="Helvetica Neue" pitchFamily="-107" charset="0"/>
                <a:cs typeface="Arial" pitchFamily="-107" charset="0"/>
              </a:rPr>
              <a:t>We will produce at a point outside the PPF.</a:t>
            </a:r>
          </a:p>
        </p:txBody>
      </p:sp>
      <p:sp>
        <p:nvSpPr>
          <p:cNvPr id="7270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Know—9 </a:t>
            </a:r>
            <a:endParaRPr lang="en-US">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Specialization and Trade—1</a:t>
            </a:r>
            <a:endParaRPr lang="en-US">
              <a:latin typeface="Helvetica Neue" pitchFamily="-107" charset="0"/>
              <a:cs typeface="Arial" pitchFamily="-107" charset="0"/>
            </a:endParaRPr>
          </a:p>
        </p:txBody>
      </p:sp>
      <p:sp>
        <p:nvSpPr>
          <p:cNvPr id="74754" name="Content Placeholder 2"/>
          <p:cNvSpPr>
            <a:spLocks noGrp="1"/>
          </p:cNvSpPr>
          <p:nvPr>
            <p:ph idx="1"/>
          </p:nvPr>
        </p:nvSpPr>
        <p:spPr>
          <a:xfrm>
            <a:off x="457200" y="1712913"/>
            <a:ext cx="8229600" cy="4895850"/>
          </a:xfrm>
        </p:spPr>
        <p:txBody>
          <a:bodyPr/>
          <a:lstStyle/>
          <a:p>
            <a:pPr eaLnBrk="1" hangingPunct="1"/>
            <a:r>
              <a:rPr lang="en-US" sz="3200">
                <a:latin typeface="Arial" pitchFamily="-107" charset="0"/>
                <a:cs typeface="Arial" pitchFamily="-107" charset="0"/>
              </a:rPr>
              <a:t>Improvements in technology and resources can make an economy more productive.</a:t>
            </a:r>
          </a:p>
          <a:p>
            <a:pPr eaLnBrk="1" hangingPunct="1"/>
            <a:endParaRPr lang="en-US" sz="1000">
              <a:latin typeface="Arial" pitchFamily="-107" charset="0"/>
              <a:cs typeface="Arial" pitchFamily="-107" charset="0"/>
            </a:endParaRPr>
          </a:p>
          <a:p>
            <a:pPr eaLnBrk="1" hangingPunct="1"/>
            <a:r>
              <a:rPr lang="en-US" sz="3200">
                <a:latin typeface="Arial" pitchFamily="-107" charset="0"/>
                <a:cs typeface="Arial" pitchFamily="-107" charset="0"/>
              </a:rPr>
              <a:t>Specialization and trade can also create gains for society.</a:t>
            </a:r>
          </a:p>
          <a:p>
            <a:pPr eaLnBrk="1" hangingPunct="1"/>
            <a:endParaRPr lang="en-US" sz="1000">
              <a:latin typeface="Arial" pitchFamily="-107" charset="0"/>
              <a:cs typeface="Arial" pitchFamily="-107" charset="0"/>
            </a:endParaRPr>
          </a:p>
          <a:p>
            <a:pPr eaLnBrk="1" hangingPunct="1"/>
            <a:r>
              <a:rPr lang="en-US" sz="3200" b="1">
                <a:solidFill>
                  <a:srgbClr val="1492C7"/>
                </a:solidFill>
                <a:latin typeface="Arial" pitchFamily="-107" charset="0"/>
                <a:cs typeface="Arial" pitchFamily="-107" charset="0"/>
              </a:rPr>
              <a:t>Specialization</a:t>
            </a:r>
          </a:p>
          <a:p>
            <a:pPr lvl="1" eaLnBrk="1" hangingPunct="1"/>
            <a:r>
              <a:rPr lang="en-US" sz="2800">
                <a:latin typeface="Arial" pitchFamily="-107" charset="0"/>
                <a:cs typeface="Arial" pitchFamily="-107" charset="0"/>
              </a:rPr>
              <a:t>The limiting of one’s work to a particular area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6" descr="A pizza."/>
          <p:cNvPicPr>
            <a:picLocks noChangeAspect="1" noChangeArrowheads="1"/>
          </p:cNvPicPr>
          <p:nvPr/>
        </p:nvPicPr>
        <p:blipFill>
          <a:blip r:embed="rId3"/>
          <a:srcRect l="10268" t="54237" r="37579" b="12057"/>
          <a:stretch>
            <a:fillRect/>
          </a:stretch>
        </p:blipFill>
        <p:spPr bwMode="auto">
          <a:xfrm rot="-316795">
            <a:off x="1082675" y="4321175"/>
            <a:ext cx="2533650" cy="1279525"/>
          </a:xfrm>
          <a:prstGeom prst="rect">
            <a:avLst/>
          </a:prstGeom>
          <a:noFill/>
          <a:ln w="9525">
            <a:noFill/>
            <a:miter lim="800000"/>
            <a:headEnd/>
            <a:tailEnd/>
          </a:ln>
        </p:spPr>
      </p:pic>
      <p:pic>
        <p:nvPicPr>
          <p:cNvPr id="41989" name="Picture 6" descr="G:\DirkTextbookN\Jpegs(All)\NewjpgsJuly\dreamstimesmall_7698572.jpg"/>
          <p:cNvPicPr>
            <a:picLocks noChangeAspect="1" noChangeArrowheads="1"/>
          </p:cNvPicPr>
          <p:nvPr/>
        </p:nvPicPr>
        <p:blipFill>
          <a:blip r:embed="rId4"/>
          <a:srcRect/>
          <a:stretch>
            <a:fillRect/>
          </a:stretch>
        </p:blipFill>
        <p:spPr bwMode="auto">
          <a:xfrm rot="388999">
            <a:off x="5459413" y="4205288"/>
            <a:ext cx="2325687" cy="1549400"/>
          </a:xfrm>
          <a:prstGeom prst="rect">
            <a:avLst/>
          </a:prstGeom>
          <a:noFill/>
          <a:ln w="9525">
            <a:noFill/>
            <a:miter lim="800000"/>
            <a:headEnd/>
            <a:tailEnd/>
          </a:ln>
        </p:spPr>
      </p:pic>
      <p:sp>
        <p:nvSpPr>
          <p:cNvPr id="41987" name="Content Placeholder 2"/>
          <p:cNvSpPr>
            <a:spLocks noGrp="1"/>
          </p:cNvSpPr>
          <p:nvPr>
            <p:ph idx="1"/>
          </p:nvPr>
        </p:nvSpPr>
        <p:spPr>
          <a:xfrm>
            <a:off x="457200" y="1712913"/>
            <a:ext cx="8229600" cy="4895850"/>
          </a:xfrm>
        </p:spPr>
        <p:txBody>
          <a:bodyPr/>
          <a:lstStyle/>
          <a:p>
            <a:pPr eaLnBrk="1" hangingPunct="1"/>
            <a:r>
              <a:rPr lang="en-US" sz="3200">
                <a:latin typeface="Arial" pitchFamily="-107" charset="0"/>
                <a:cs typeface="Arial" pitchFamily="-107" charset="0"/>
              </a:rPr>
              <a:t>Assume now:</a:t>
            </a:r>
          </a:p>
          <a:p>
            <a:pPr lvl="1" eaLnBrk="1" hangingPunct="1"/>
            <a:r>
              <a:rPr lang="en-US" sz="2800">
                <a:latin typeface="Arial" pitchFamily="-107" charset="0"/>
                <a:cs typeface="Arial" pitchFamily="-107" charset="0"/>
              </a:rPr>
              <a:t>Two goods (pizza and wings)</a:t>
            </a:r>
          </a:p>
          <a:p>
            <a:pPr lvl="1" eaLnBrk="1" hangingPunct="1"/>
            <a:r>
              <a:rPr lang="en-US" sz="2800">
                <a:latin typeface="Arial" pitchFamily="-107" charset="0"/>
                <a:cs typeface="Arial" pitchFamily="-107" charset="0"/>
              </a:rPr>
              <a:t>Two people with different abilities in the production of pizza and wings</a:t>
            </a:r>
          </a:p>
        </p:txBody>
      </p:sp>
      <p:sp>
        <p:nvSpPr>
          <p:cNvPr id="7680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Specialization and Trade—2 </a:t>
            </a:r>
            <a:endParaRPr lang="en-US">
              <a:latin typeface="Helvetica Neue" pitchFamily="-107" charset="0"/>
              <a:cs typeface="Arial" pitchFamily="-107" charset="0"/>
            </a:endParaRPr>
          </a:p>
        </p:txBody>
      </p:sp>
    </p:spTree>
    <p:extLst>
      <p:ext uri="{BB962C8B-B14F-4D97-AF65-F5344CB8AC3E}">
        <p14:creationId xmlns:p14="http://schemas.microsoft.com/office/powerpoint/2010/main" val="125980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457200" y="4175125"/>
            <a:ext cx="8229600" cy="2433638"/>
          </a:xfrm>
        </p:spPr>
        <p:txBody>
          <a:bodyPr/>
          <a:lstStyle/>
          <a:p>
            <a:pPr eaLnBrk="1" hangingPunct="1"/>
            <a:r>
              <a:rPr lang="en-US" sz="3200" b="1" dirty="0">
                <a:solidFill>
                  <a:srgbClr val="1492C7"/>
                </a:solidFill>
                <a:latin typeface="Arial" pitchFamily="-107" charset="0"/>
                <a:cs typeface="Arial" pitchFamily="-107" charset="0"/>
              </a:rPr>
              <a:t>Absolute advantage</a:t>
            </a:r>
          </a:p>
          <a:p>
            <a:pPr lvl="1" eaLnBrk="1" hangingPunct="1"/>
            <a:r>
              <a:rPr lang="en-US" sz="2800" dirty="0">
                <a:latin typeface="Arial" pitchFamily="-107" charset="0"/>
                <a:cs typeface="Arial" pitchFamily="-107" charset="0"/>
              </a:rPr>
              <a:t>One person can perform </a:t>
            </a:r>
            <a:r>
              <a:rPr lang="en-US" sz="2800" dirty="0" smtClean="0">
                <a:latin typeface="Arial" pitchFamily="-107" charset="0"/>
                <a:cs typeface="Arial" pitchFamily="-107" charset="0"/>
              </a:rPr>
              <a:t>one </a:t>
            </a:r>
            <a:r>
              <a:rPr lang="en-US" sz="2800" dirty="0">
                <a:latin typeface="Arial" pitchFamily="-107" charset="0"/>
                <a:cs typeface="Arial" pitchFamily="-107" charset="0"/>
              </a:rPr>
              <a:t>task more effectively than the other person can.</a:t>
            </a:r>
          </a:p>
          <a:p>
            <a:pPr lvl="1" eaLnBrk="1" hangingPunct="1"/>
            <a:r>
              <a:rPr lang="en-US" sz="2800" dirty="0">
                <a:latin typeface="Arial" pitchFamily="-107" charset="0"/>
                <a:cs typeface="Arial" pitchFamily="-107" charset="0"/>
              </a:rPr>
              <a:t>Who has the absolute in pizza? In wings?</a:t>
            </a:r>
          </a:p>
        </p:txBody>
      </p:sp>
      <p:pic>
        <p:nvPicPr>
          <p:cNvPr id="78867" name="Picture 6" descr="A pizza."/>
          <p:cNvPicPr>
            <a:picLocks noChangeAspect="1" noChangeArrowheads="1"/>
          </p:cNvPicPr>
          <p:nvPr/>
        </p:nvPicPr>
        <p:blipFill>
          <a:blip r:embed="rId3"/>
          <a:srcRect l="9236" t="55096" r="36546" b="12372"/>
          <a:stretch>
            <a:fillRect/>
          </a:stretch>
        </p:blipFill>
        <p:spPr bwMode="auto">
          <a:xfrm>
            <a:off x="2987675" y="1916113"/>
            <a:ext cx="1120775" cy="525462"/>
          </a:xfrm>
          <a:prstGeom prst="rect">
            <a:avLst/>
          </a:prstGeom>
          <a:noFill/>
          <a:ln w="9525">
            <a:noFill/>
            <a:miter lim="800000"/>
            <a:headEnd/>
            <a:tailEnd/>
          </a:ln>
        </p:spPr>
      </p:pic>
      <p:pic>
        <p:nvPicPr>
          <p:cNvPr id="78868" name="Picture 6" descr="G:\DirkTextbookN\Jpegs(All)\NewjpgsJuly\dreamstimesmall_7698572.jpg"/>
          <p:cNvPicPr>
            <a:picLocks noChangeAspect="1" noChangeArrowheads="1"/>
          </p:cNvPicPr>
          <p:nvPr/>
        </p:nvPicPr>
        <p:blipFill>
          <a:blip r:embed="rId4"/>
          <a:srcRect l="15414" t="10223" r="8168" b="10863"/>
          <a:stretch>
            <a:fillRect/>
          </a:stretch>
        </p:blipFill>
        <p:spPr bwMode="auto">
          <a:xfrm>
            <a:off x="6802438" y="1925638"/>
            <a:ext cx="757237" cy="520700"/>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475439630"/>
              </p:ext>
            </p:extLst>
          </p:nvPr>
        </p:nvGraphicFramePr>
        <p:xfrm>
          <a:off x="685800" y="1892300"/>
          <a:ext cx="7162800" cy="1981200"/>
        </p:xfrm>
        <a:graphic>
          <a:graphicData uri="http://schemas.openxmlformats.org/drawingml/2006/table">
            <a:tbl>
              <a:tblPr/>
              <a:tblGrid>
                <a:gridCol w="2387600"/>
                <a:gridCol w="2387600"/>
                <a:gridCol w="2387600"/>
              </a:tblGrid>
              <a:tr h="495300">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lnTlToBr>
                      <a:noFill/>
                    </a:lnTlToBr>
                    <a:lnBlToTr>
                      <a:noFill/>
                    </a:lnBlToTr>
                    <a:solidFill>
                      <a:srgbClr val="DBE5F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Arial" charset="0"/>
                          <a:cs typeface="Arial" charset="0"/>
                        </a:rPr>
                        <a:t>Daily Production</a:t>
                      </a:r>
                      <a:endParaRPr kumimoji="0" lang="en-US" sz="1800" b="0" i="0" u="none" strike="noStrike" cap="none" normalizeH="0" baseline="0" dirty="0">
                        <a:ln>
                          <a:noFill/>
                        </a:ln>
                        <a:solidFill>
                          <a:schemeClr val="tx1"/>
                        </a:solidFill>
                        <a:effectLst/>
                        <a:latin typeface="Arial" charset="0"/>
                        <a:ea typeface="Arial" charset="0"/>
                        <a:cs typeface="Arial" charset="0"/>
                      </a:endParaRPr>
                    </a:p>
                  </a:txBody>
                  <a:tcPr marL="68580" marR="68580" marT="0" marB="0"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lnTlToBr>
                      <a:noFill/>
                    </a:lnTlToBr>
                    <a:lnBlToTr>
                      <a:noFill/>
                    </a:lnBlToTr>
                    <a:solidFill>
                      <a:srgbClr val="DBE5F1"/>
                    </a:solidFill>
                  </a:tcPr>
                </a:tc>
                <a:tc hMerge="1">
                  <a:txBody>
                    <a:bodyPr/>
                    <a:lstStyle/>
                    <a:p>
                      <a:endParaRPr lang="en-US"/>
                    </a:p>
                  </a:txBody>
                  <a:tcPr/>
                </a:tc>
              </a:tr>
              <a:tr h="4953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Arial" charset="0"/>
                          <a:cs typeface="Arial" charset="0"/>
                        </a:rPr>
                        <a:t>Person</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Arial" charset="0"/>
                          <a:cs typeface="Arial" charset="0"/>
                        </a:rPr>
                        <a:t>Pizzas</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sng" strike="noStrike" cap="none" normalizeH="0" baseline="0">
                          <a:ln>
                            <a:noFill/>
                          </a:ln>
                          <a:solidFill>
                            <a:schemeClr val="tx1"/>
                          </a:solidFill>
                          <a:effectLst/>
                          <a:latin typeface="Arial" charset="0"/>
                          <a:ea typeface="Arial" charset="0"/>
                          <a:cs typeface="Arial" charset="0"/>
                        </a:rPr>
                        <a:t>Wings</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solidFill>
                      <a:srgbClr val="DBE5F1"/>
                    </a:solidFill>
                  </a:tcPr>
                </a:tc>
              </a:tr>
              <a:tr h="4953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Debra Winger</a:t>
                      </a: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60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120</a:t>
                      </a: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tr>
              <a:tr h="4953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Mike Piazza</a:t>
                      </a:r>
                    </a:p>
                  </a:txBody>
                  <a:tcPr marL="68580" marR="68580" marT="0" marB="0"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24</a:t>
                      </a:r>
                    </a:p>
                  </a:txBody>
                  <a:tcPr marL="68580" marR="68580" marT="0" marB="0" horzOverflow="overflow">
                    <a:lnL>
                      <a:noFill/>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Arial" charset="0"/>
                          <a:cs typeface="Arial" charset="0"/>
                        </a:rPr>
                        <a:t>72</a:t>
                      </a:r>
                    </a:p>
                  </a:txBody>
                  <a:tcPr marL="68580" marR="68580" marT="0" marB="0"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884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Specialization and Trade—3 </a:t>
            </a:r>
            <a:endParaRPr lang="en-US">
              <a:latin typeface="Helvetica Neue" pitchFamily="-107" charset="0"/>
              <a:cs typeface="Arial" pitchFamily="-107" charset="0"/>
            </a:endParaRPr>
          </a:p>
        </p:txBody>
      </p:sp>
    </p:spTree>
    <p:extLst>
      <p:ext uri="{BB962C8B-B14F-4D97-AF65-F5344CB8AC3E}">
        <p14:creationId xmlns:p14="http://schemas.microsoft.com/office/powerpoint/2010/main" val="1336520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 "/>
          <p:cNvPicPr>
            <a:picLocks noChangeAspect="1"/>
          </p:cNvPicPr>
          <p:nvPr/>
        </p:nvPicPr>
        <p:blipFill>
          <a:blip r:embed="rId3"/>
          <a:srcRect/>
          <a:stretch>
            <a:fillRect/>
          </a:stretch>
        </p:blipFill>
        <p:spPr bwMode="auto">
          <a:xfrm>
            <a:off x="4627563" y="1906588"/>
            <a:ext cx="3365500" cy="2024062"/>
          </a:xfrm>
          <a:prstGeom prst="rect">
            <a:avLst/>
          </a:prstGeom>
          <a:noFill/>
          <a:ln w="9525">
            <a:noFill/>
            <a:miter lim="800000"/>
            <a:headEnd/>
            <a:tailEnd/>
          </a:ln>
        </p:spPr>
      </p:pic>
      <p:pic>
        <p:nvPicPr>
          <p:cNvPr id="11" name="Picture 10" descr=" "/>
          <p:cNvPicPr>
            <a:picLocks noChangeAspect="1"/>
          </p:cNvPicPr>
          <p:nvPr/>
        </p:nvPicPr>
        <p:blipFill>
          <a:blip r:embed="rId4"/>
          <a:srcRect/>
          <a:stretch>
            <a:fillRect/>
          </a:stretch>
        </p:blipFill>
        <p:spPr bwMode="auto">
          <a:xfrm>
            <a:off x="4638675" y="4503738"/>
            <a:ext cx="3365500" cy="2024062"/>
          </a:xfrm>
          <a:prstGeom prst="rect">
            <a:avLst/>
          </a:prstGeom>
          <a:noFill/>
          <a:ln w="9525">
            <a:noFill/>
            <a:miter lim="800000"/>
            <a:headEnd/>
            <a:tailEnd/>
          </a:ln>
        </p:spPr>
      </p:pic>
      <p:pic>
        <p:nvPicPr>
          <p:cNvPr id="80900" name="Picture 11" descr=" "/>
          <p:cNvPicPr>
            <a:picLocks noChangeAspect="1"/>
          </p:cNvPicPr>
          <p:nvPr/>
        </p:nvPicPr>
        <p:blipFill>
          <a:blip r:embed="rId5"/>
          <a:srcRect/>
          <a:stretch>
            <a:fillRect/>
          </a:stretch>
        </p:blipFill>
        <p:spPr bwMode="auto">
          <a:xfrm>
            <a:off x="5829300" y="3930650"/>
            <a:ext cx="850900" cy="2719388"/>
          </a:xfrm>
          <a:prstGeom prst="rect">
            <a:avLst/>
          </a:prstGeom>
          <a:noFill/>
          <a:ln w="9525">
            <a:noFill/>
            <a:miter lim="800000"/>
            <a:headEnd/>
            <a:tailEnd/>
          </a:ln>
        </p:spPr>
      </p:pic>
      <p:pic>
        <p:nvPicPr>
          <p:cNvPr id="80901" name="Picture 12" descr="A table of the production possibilities frontier with no trade. This table has three columns and three rows. Column headers are Person, Daily Production of Pizza, and Daily Production of Wings."/>
          <p:cNvPicPr>
            <a:picLocks noChangeAspect="1"/>
          </p:cNvPicPr>
          <p:nvPr/>
        </p:nvPicPr>
        <p:blipFill>
          <a:blip r:embed="rId6"/>
          <a:srcRect/>
          <a:stretch>
            <a:fillRect/>
          </a:stretch>
        </p:blipFill>
        <p:spPr bwMode="auto">
          <a:xfrm>
            <a:off x="330200" y="3200400"/>
            <a:ext cx="3481388" cy="1120775"/>
          </a:xfrm>
          <a:prstGeom prst="rect">
            <a:avLst/>
          </a:prstGeom>
          <a:noFill/>
          <a:ln w="9525">
            <a:noFill/>
            <a:miter lim="800000"/>
            <a:headEnd/>
            <a:tailEnd/>
          </a:ln>
        </p:spPr>
      </p:pic>
      <p:pic>
        <p:nvPicPr>
          <p:cNvPr id="80897" name="Picture 1" descr="Two graphs showing the production possibilities frontier with no trade. The x axis represents the quantity of wings produced. The y axis represents the quantity of pizzas produced. The first graph represents Debra Winger, who can produce 60 pizzas per day or 120 wings per day. Her production possibilities frontier is a straight line extending from the point with 0 wings and 60 pizzas to the point with 120 wings and 0 pizzas. This line passes through the point with 40 wings and 40 pizzas. The second graph represents Mike Piazza, who can produce 24 pizzas per day or 72 wings per day. His production possibilities frontier is a straight line extending from the point with 0 wings and 24 pizzas to the point with 72 wings and 0 pizzas. This line passes through the point with 18 wings and 18 pizzas. "/>
          <p:cNvPicPr>
            <a:picLocks noChangeAspect="1"/>
          </p:cNvPicPr>
          <p:nvPr/>
        </p:nvPicPr>
        <p:blipFill>
          <a:blip r:embed="rId7"/>
          <a:srcRect/>
          <a:stretch>
            <a:fillRect/>
          </a:stretch>
        </p:blipFill>
        <p:spPr bwMode="auto">
          <a:xfrm>
            <a:off x="3916363" y="1725613"/>
            <a:ext cx="4087812" cy="4924425"/>
          </a:xfrm>
          <a:prstGeom prst="rect">
            <a:avLst/>
          </a:prstGeom>
          <a:noFill/>
          <a:ln w="9525">
            <a:noFill/>
            <a:miter lim="800000"/>
            <a:headEnd/>
            <a:tailEnd/>
          </a:ln>
        </p:spPr>
      </p:pic>
      <p:sp>
        <p:nvSpPr>
          <p:cNvPr id="80902" name="Title 6"/>
          <p:cNvSpPr>
            <a:spLocks noGrp="1"/>
          </p:cNvSpPr>
          <p:nvPr>
            <p:ph type="title"/>
          </p:nvPr>
        </p:nvSpPr>
        <p:spPr>
          <a:xfrm>
            <a:off x="457200" y="0"/>
            <a:ext cx="8229600" cy="1527175"/>
          </a:xfrm>
        </p:spPr>
        <p:txBody>
          <a:bodyPr/>
          <a:lstStyle/>
          <a:p>
            <a:r>
              <a:rPr lang="en-US">
                <a:latin typeface="Arial" pitchFamily="-107" charset="0"/>
                <a:cs typeface="Arial" pitchFamily="-107" charset="0"/>
              </a:rPr>
              <a:t>Specialization and Trade—4 </a:t>
            </a:r>
          </a:p>
        </p:txBody>
      </p:sp>
    </p:spTree>
    <p:extLst>
      <p:ext uri="{BB962C8B-B14F-4D97-AF65-F5344CB8AC3E}">
        <p14:creationId xmlns:p14="http://schemas.microsoft.com/office/powerpoint/2010/main" val="6920034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a:xfrm>
            <a:off x="457200" y="4724400"/>
            <a:ext cx="8229600" cy="1884363"/>
          </a:xfrm>
        </p:spPr>
        <p:txBody>
          <a:bodyPr/>
          <a:lstStyle/>
          <a:p>
            <a:r>
              <a:rPr lang="en-US" sz="2800" dirty="0">
                <a:latin typeface="Arial" pitchFamily="-107" charset="0"/>
                <a:cs typeface="Arial" pitchFamily="-107" charset="0"/>
              </a:rPr>
              <a:t>Without specialization and trade:</a:t>
            </a:r>
          </a:p>
          <a:p>
            <a:pPr lvl="1"/>
            <a:r>
              <a:rPr lang="en-US" sz="2400" dirty="0">
                <a:latin typeface="Arial" pitchFamily="-107" charset="0"/>
                <a:cs typeface="Arial" pitchFamily="-107" charset="0"/>
              </a:rPr>
              <a:t>Mike and Debra each have to produce their own wings and pizza</a:t>
            </a:r>
          </a:p>
          <a:p>
            <a:pPr lvl="1"/>
            <a:r>
              <a:rPr lang="en-US" sz="2400" dirty="0">
                <a:latin typeface="Arial" pitchFamily="-107" charset="0"/>
                <a:cs typeface="Arial" pitchFamily="-107" charset="0"/>
              </a:rPr>
              <a:t>Each person can only consume what they produce</a:t>
            </a:r>
          </a:p>
        </p:txBody>
      </p:sp>
      <p:graphicFrame>
        <p:nvGraphicFramePr>
          <p:cNvPr id="4" name="Table 3"/>
          <p:cNvGraphicFramePr>
            <a:graphicFrameLocks noGrp="1"/>
          </p:cNvGraphicFramePr>
          <p:nvPr>
            <p:extLst>
              <p:ext uri="{D42A27DB-BD31-4B8C-83A1-F6EECF244321}">
                <p14:modId xmlns:p14="http://schemas.microsoft.com/office/powerpoint/2010/main" val="747310156"/>
              </p:ext>
            </p:extLst>
          </p:nvPr>
        </p:nvGraphicFramePr>
        <p:xfrm>
          <a:off x="1651000" y="1714500"/>
          <a:ext cx="5410200" cy="2897190"/>
        </p:xfrm>
        <a:graphic>
          <a:graphicData uri="http://schemas.openxmlformats.org/drawingml/2006/table">
            <a:tbl>
              <a:tblPr/>
              <a:tblGrid>
                <a:gridCol w="987425"/>
                <a:gridCol w="1292225"/>
                <a:gridCol w="1430338"/>
                <a:gridCol w="1700212"/>
              </a:tblGrid>
              <a:tr h="6826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Arial" charset="0"/>
                          <a:cs typeface="Arial" charset="0"/>
                        </a:rPr>
                        <a:t>Without Trade</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hMerge="1">
                  <a:txBody>
                    <a:bodyPr/>
                    <a:lstStyle/>
                    <a:p>
                      <a:endParaRPr lang="en-US"/>
                    </a:p>
                  </a:txBody>
                  <a:tcPr/>
                </a:tc>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Arial" charset="0"/>
                          <a:cs typeface="Arial" charset="0"/>
                        </a:rPr>
                        <a:t>Person</a:t>
                      </a: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Arial" charset="0"/>
                          <a:cs typeface="Arial" charset="0"/>
                        </a:rPr>
                        <a:t>Good</a:t>
                      </a: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Arial" charset="0"/>
                          <a:cs typeface="Arial" charset="0"/>
                        </a:rPr>
                        <a:t>Production</a:t>
                      </a: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Arial" charset="0"/>
                          <a:cs typeface="Arial" charset="0"/>
                        </a:rPr>
                        <a:t>Consumption</a:t>
                      </a: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Debra</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Pizza</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40</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40</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Wings</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40</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40</a:t>
                      </a: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Mike</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Pizza</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18</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18</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Wings</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18</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Arial" charset="0"/>
                          <a:cs typeface="Arial" charset="0"/>
                        </a:rPr>
                        <a:t>18</a:t>
                      </a: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94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Specialization and Trade—5 </a:t>
            </a:r>
            <a:endParaRPr lang="en-US">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457200" y="4700588"/>
            <a:ext cx="8229600" cy="1954212"/>
          </a:xfrm>
        </p:spPr>
        <p:txBody>
          <a:bodyPr/>
          <a:lstStyle/>
          <a:p>
            <a:r>
              <a:rPr lang="en-US" sz="2800">
                <a:latin typeface="Arial" pitchFamily="-107" charset="0"/>
                <a:cs typeface="Arial" pitchFamily="-107" charset="0"/>
              </a:rPr>
              <a:t>With specialization and trade:</a:t>
            </a:r>
          </a:p>
          <a:p>
            <a:pPr lvl="1"/>
            <a:r>
              <a:rPr lang="en-US" sz="2400">
                <a:latin typeface="Arial" pitchFamily="-107" charset="0"/>
                <a:cs typeface="Arial" pitchFamily="-107" charset="0"/>
              </a:rPr>
              <a:t>Debra produces pizza and gives 19 pizzas to Mike</a:t>
            </a:r>
          </a:p>
          <a:p>
            <a:pPr lvl="1"/>
            <a:r>
              <a:rPr lang="en-US" sz="2400">
                <a:latin typeface="Arial" pitchFamily="-107" charset="0"/>
                <a:cs typeface="Arial" pitchFamily="-107" charset="0"/>
              </a:rPr>
              <a:t>Mike produces wings and gives 47 wings to Debra</a:t>
            </a:r>
          </a:p>
          <a:p>
            <a:pPr lvl="1"/>
            <a:r>
              <a:rPr lang="en-US" sz="2400">
                <a:latin typeface="Arial" pitchFamily="-107" charset="0"/>
                <a:cs typeface="Arial" pitchFamily="-107" charset="0"/>
              </a:rPr>
              <a:t>Each person consumes more with trade</a:t>
            </a:r>
            <a:endParaRPr lang="en-US">
              <a:latin typeface="Helvetica Neue" pitchFamily="-107" charset="0"/>
              <a:cs typeface="Arial" pitchFamily="-107" charset="0"/>
            </a:endParaRPr>
          </a:p>
          <a:p>
            <a:pPr eaLnBrk="1" hangingPunct="1">
              <a:buFont typeface="Arial" pitchFamily="-107" charset="0"/>
              <a:buNone/>
            </a:pPr>
            <a:endParaRPr lang="en-US" sz="2800">
              <a:latin typeface="Helvetica Neue" pitchFamily="-107" charset="0"/>
              <a:cs typeface="Arial" pitchFamily="-107" charset="0"/>
            </a:endParaRPr>
          </a:p>
        </p:txBody>
      </p:sp>
      <p:sp>
        <p:nvSpPr>
          <p:cNvPr id="5" name="Rectangle 4"/>
          <p:cNvSpPr/>
          <p:nvPr/>
        </p:nvSpPr>
        <p:spPr>
          <a:xfrm>
            <a:off x="3263900" y="2573972"/>
            <a:ext cx="13716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6" name="Rectangle 5"/>
          <p:cNvSpPr/>
          <p:nvPr/>
        </p:nvSpPr>
        <p:spPr>
          <a:xfrm>
            <a:off x="3200400" y="3485197"/>
            <a:ext cx="1358900" cy="909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7" name="Rectangle 6"/>
          <p:cNvSpPr/>
          <p:nvPr/>
        </p:nvSpPr>
        <p:spPr>
          <a:xfrm>
            <a:off x="4970462" y="2548094"/>
            <a:ext cx="1722438" cy="855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8" name="Rectangle 7"/>
          <p:cNvSpPr/>
          <p:nvPr/>
        </p:nvSpPr>
        <p:spPr>
          <a:xfrm>
            <a:off x="7073900" y="2641600"/>
            <a:ext cx="914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9" name="Rectangle 8"/>
          <p:cNvSpPr/>
          <p:nvPr/>
        </p:nvSpPr>
        <p:spPr>
          <a:xfrm>
            <a:off x="4800600" y="3552824"/>
            <a:ext cx="1892300" cy="84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10" name="Rectangle 9"/>
          <p:cNvSpPr/>
          <p:nvPr/>
        </p:nvSpPr>
        <p:spPr>
          <a:xfrm>
            <a:off x="7150100" y="3632200"/>
            <a:ext cx="914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96850174"/>
              </p:ext>
            </p:extLst>
          </p:nvPr>
        </p:nvGraphicFramePr>
        <p:xfrm>
          <a:off x="520700" y="1676400"/>
          <a:ext cx="7772400" cy="2727960"/>
        </p:xfrm>
        <a:graphic>
          <a:graphicData uri="http://schemas.openxmlformats.org/drawingml/2006/table">
            <a:tbl>
              <a:tblPr/>
              <a:tblGrid>
                <a:gridCol w="1347788"/>
                <a:gridCol w="1243012"/>
                <a:gridCol w="1624013"/>
                <a:gridCol w="1931987"/>
                <a:gridCol w="1625600"/>
              </a:tblGrid>
              <a:tr h="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Arial" charset="0"/>
                          <a:cs typeface="Arial" charset="0"/>
                        </a:rPr>
                        <a:t>With Trade</a:t>
                      </a:r>
                      <a:endParaRPr kumimoji="0" lang="en-US" sz="1800" b="0" i="0" u="none" strike="noStrike" cap="none" normalizeH="0" baseline="0" dirty="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Arial" charset="0"/>
                          <a:cs typeface="Arial" charset="0"/>
                        </a:rPr>
                        <a:t>Gains from Trade</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r>
              <a:tr h="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Arial" charset="0"/>
                          <a:cs typeface="Arial" charset="0"/>
                        </a:rPr>
                        <a:t>Person</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Arial" charset="0"/>
                          <a:cs typeface="Arial" charset="0"/>
                        </a:rPr>
                        <a:t>Good</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Arial" charset="0"/>
                          <a:cs typeface="Arial" charset="0"/>
                        </a:rPr>
                        <a:t>Production</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charset="0"/>
                          <a:ea typeface="Arial" charset="0"/>
                          <a:cs typeface="Arial" charset="0"/>
                        </a:rPr>
                        <a:t>Consumption</a:t>
                      </a: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r>
              <a:tr h="4762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Debra</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Pizza</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60</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 41 (keeps)</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+ 1</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4762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Wings</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0</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Arial" charset="0"/>
                          <a:cs typeface="Arial" charset="0"/>
                        </a:rPr>
                        <a:t> 47 (from Mike)</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+ 7</a:t>
                      </a: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Mike</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Pizza</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0</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 19 (from Debra)</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+ 1</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4762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Wings</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72</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Arial" charset="0"/>
                          <a:cs typeface="Arial" charset="0"/>
                        </a:rPr>
                        <a:t> 25 (keeps)</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ea typeface="Arial" charset="0"/>
                          <a:cs typeface="Arial" charset="0"/>
                        </a:rPr>
                        <a:t>+ 7</a:t>
                      </a: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499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Specialization and Trade—6 </a:t>
            </a:r>
            <a:endParaRPr lang="en-US">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5" presetClass="exit" presetSubtype="10" fill="hold" grpId="0" nodeType="withEffect">
                                  <p:stCondLst>
                                    <p:cond delay="0"/>
                                  </p:stCondLst>
                                  <p:childTnLst>
                                    <p:animEffect transition="out" filter="checkerboard(across)">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xit" presetSubtype="10" fill="hold" grpId="0" nodeType="clickEffect">
                                  <p:stCondLst>
                                    <p:cond delay="0"/>
                                  </p:stCondLst>
                                  <p:childTnLst>
                                    <p:animEffect transition="out" filter="checkerboard(across)">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5" presetClass="exit" presetSubtype="10" fill="hold" grpId="0" nodeType="withEffect">
                                  <p:stCondLst>
                                    <p:cond delay="0"/>
                                  </p:stCondLst>
                                  <p:childTnLst>
                                    <p:animEffect transition="out" filter="checkerboard(across)">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xit" presetSubtype="10" fill="hold" grpId="0" nodeType="clickEffect">
                                  <p:stCondLst>
                                    <p:cond delay="0"/>
                                  </p:stCondLst>
                                  <p:childTnLst>
                                    <p:animEffect transition="out" filter="checkerboard(across)">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par>
                                <p:cTn id="30" presetID="5" presetClass="exit" presetSubtype="10" fill="hold" grpId="0" nodeType="withEffect">
                                  <p:stCondLst>
                                    <p:cond delay="0"/>
                                  </p:stCondLst>
                                  <p:childTnLst>
                                    <p:animEffect transition="out" filter="checkerboard(across)">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17" descr=" "/>
          <p:cNvPicPr>
            <a:picLocks noChangeAspect="1"/>
          </p:cNvPicPr>
          <p:nvPr/>
        </p:nvPicPr>
        <p:blipFill>
          <a:blip r:embed="rId3"/>
          <a:srcRect/>
          <a:stretch>
            <a:fillRect/>
          </a:stretch>
        </p:blipFill>
        <p:spPr bwMode="auto">
          <a:xfrm>
            <a:off x="4281488" y="3763963"/>
            <a:ext cx="1031875" cy="2817812"/>
          </a:xfrm>
          <a:prstGeom prst="rect">
            <a:avLst/>
          </a:prstGeom>
          <a:noFill/>
          <a:ln w="9525">
            <a:noFill/>
            <a:miter lim="800000"/>
            <a:headEnd/>
            <a:tailEnd/>
          </a:ln>
        </p:spPr>
      </p:pic>
      <p:pic>
        <p:nvPicPr>
          <p:cNvPr id="87042" name="Picture 16" descr=" "/>
          <p:cNvPicPr>
            <a:picLocks noChangeAspect="1"/>
          </p:cNvPicPr>
          <p:nvPr/>
        </p:nvPicPr>
        <p:blipFill>
          <a:blip r:embed="rId4"/>
          <a:srcRect/>
          <a:stretch>
            <a:fillRect/>
          </a:stretch>
        </p:blipFill>
        <p:spPr bwMode="auto">
          <a:xfrm>
            <a:off x="2941638" y="3859213"/>
            <a:ext cx="3457575" cy="2295525"/>
          </a:xfrm>
          <a:prstGeom prst="rect">
            <a:avLst/>
          </a:prstGeom>
          <a:noFill/>
          <a:ln w="9525">
            <a:noFill/>
            <a:miter lim="800000"/>
            <a:headEnd/>
            <a:tailEnd/>
          </a:ln>
        </p:spPr>
      </p:pic>
      <p:pic>
        <p:nvPicPr>
          <p:cNvPr id="87043" name="Picture 12" descr=" "/>
          <p:cNvPicPr>
            <a:picLocks noChangeAspect="1"/>
          </p:cNvPicPr>
          <p:nvPr/>
        </p:nvPicPr>
        <p:blipFill>
          <a:blip r:embed="rId5"/>
          <a:srcRect/>
          <a:stretch>
            <a:fillRect/>
          </a:stretch>
        </p:blipFill>
        <p:spPr bwMode="auto">
          <a:xfrm>
            <a:off x="2941638" y="1198563"/>
            <a:ext cx="3457575" cy="2295525"/>
          </a:xfrm>
          <a:prstGeom prst="rect">
            <a:avLst/>
          </a:prstGeom>
          <a:noFill/>
          <a:ln w="9525">
            <a:noFill/>
            <a:miter lim="800000"/>
            <a:headEnd/>
            <a:tailEnd/>
          </a:ln>
        </p:spPr>
      </p:pic>
      <p:pic>
        <p:nvPicPr>
          <p:cNvPr id="87045" name="Picture 2" descr=" "/>
          <p:cNvPicPr>
            <a:picLocks noChangeAspect="1"/>
          </p:cNvPicPr>
          <p:nvPr/>
        </p:nvPicPr>
        <p:blipFill>
          <a:blip r:embed="rId6"/>
          <a:srcRect/>
          <a:stretch>
            <a:fillRect/>
          </a:stretch>
        </p:blipFill>
        <p:spPr bwMode="auto">
          <a:xfrm>
            <a:off x="2946400" y="2236788"/>
            <a:ext cx="1044575" cy="1249362"/>
          </a:xfrm>
          <a:prstGeom prst="rect">
            <a:avLst/>
          </a:prstGeom>
          <a:noFill/>
          <a:ln w="9525">
            <a:noFill/>
            <a:miter lim="800000"/>
            <a:headEnd/>
            <a:tailEnd/>
          </a:ln>
        </p:spPr>
      </p:pic>
      <p:pic>
        <p:nvPicPr>
          <p:cNvPr id="11" name="Picture 10" descr=" "/>
          <p:cNvPicPr>
            <a:picLocks noChangeAspect="1"/>
          </p:cNvPicPr>
          <p:nvPr/>
        </p:nvPicPr>
        <p:blipFill>
          <a:blip r:embed="rId7"/>
          <a:srcRect/>
          <a:stretch>
            <a:fillRect/>
          </a:stretch>
        </p:blipFill>
        <p:spPr bwMode="auto">
          <a:xfrm>
            <a:off x="2941638" y="2109788"/>
            <a:ext cx="1322387" cy="1366837"/>
          </a:xfrm>
          <a:prstGeom prst="rect">
            <a:avLst/>
          </a:prstGeom>
          <a:noFill/>
          <a:ln w="9525">
            <a:noFill/>
            <a:miter lim="800000"/>
            <a:headEnd/>
            <a:tailEnd/>
          </a:ln>
        </p:spPr>
      </p:pic>
      <p:pic>
        <p:nvPicPr>
          <p:cNvPr id="87047" name="Picture 14" descr=" "/>
          <p:cNvPicPr>
            <a:picLocks noChangeAspect="1"/>
          </p:cNvPicPr>
          <p:nvPr/>
        </p:nvPicPr>
        <p:blipFill>
          <a:blip r:embed="rId8"/>
          <a:srcRect/>
          <a:stretch>
            <a:fillRect/>
          </a:stretch>
        </p:blipFill>
        <p:spPr bwMode="auto">
          <a:xfrm>
            <a:off x="2949575" y="5461000"/>
            <a:ext cx="595313" cy="696913"/>
          </a:xfrm>
          <a:prstGeom prst="rect">
            <a:avLst/>
          </a:prstGeom>
          <a:noFill/>
          <a:ln w="9525">
            <a:noFill/>
            <a:miter lim="800000"/>
            <a:headEnd/>
            <a:tailEnd/>
          </a:ln>
        </p:spPr>
      </p:pic>
      <p:pic>
        <p:nvPicPr>
          <p:cNvPr id="16" name="Picture 15" descr=" "/>
          <p:cNvPicPr>
            <a:picLocks noChangeAspect="1"/>
          </p:cNvPicPr>
          <p:nvPr/>
        </p:nvPicPr>
        <p:blipFill>
          <a:blip r:embed="rId9"/>
          <a:srcRect/>
          <a:stretch>
            <a:fillRect/>
          </a:stretch>
        </p:blipFill>
        <p:spPr bwMode="auto">
          <a:xfrm>
            <a:off x="2949575" y="5332413"/>
            <a:ext cx="769938" cy="814387"/>
          </a:xfrm>
          <a:prstGeom prst="rect">
            <a:avLst/>
          </a:prstGeom>
          <a:noFill/>
          <a:ln w="9525">
            <a:noFill/>
            <a:miter lim="800000"/>
            <a:headEnd/>
            <a:tailEnd/>
          </a:ln>
        </p:spPr>
      </p:pic>
      <p:pic>
        <p:nvPicPr>
          <p:cNvPr id="87044" name="Picture 1" descr="Two graphs showing the production possibilities frontier with trade. The x axis represents the quantity of wings produced. The y axis represents the quantity of pizzas produced. The first graph represents Debra Winger, who can produce 60 pizzas per day or 120 wings per day. Her production possibilities frontier is a straight line extending from point A with 0 wings and 60 pizzas to the point with 120 wings and 0 pizzas. This line passes through point B with 40 wings and 40 pizzas. Point C is 47 wings and 41 pizzas, which represents a shift resulting from the production possibilities frontier with trade. The second graph represents Mike Piazza, who can produce 24 pizzas per day or 72 wings per day. His production possibilities frontier is a straight line extending from the point with 0 wings and 24 pizzas to point A with 72 wings and 0 pizzas. This line passes through point B with 18 wings and 18 pizzas. Point C is 25 wings and 19 pizzas, which represents a shift resulting from the production possibilities frontier with trade. "/>
          <p:cNvPicPr>
            <a:picLocks noChangeAspect="1"/>
          </p:cNvPicPr>
          <p:nvPr/>
        </p:nvPicPr>
        <p:blipFill>
          <a:blip r:embed="rId10"/>
          <a:srcRect/>
          <a:stretch>
            <a:fillRect/>
          </a:stretch>
        </p:blipFill>
        <p:spPr bwMode="auto">
          <a:xfrm>
            <a:off x="2138363" y="1171575"/>
            <a:ext cx="4256087" cy="5113338"/>
          </a:xfrm>
          <a:prstGeom prst="rect">
            <a:avLst/>
          </a:prstGeom>
          <a:noFill/>
          <a:ln w="9525">
            <a:noFill/>
            <a:miter lim="800000"/>
            <a:headEnd/>
            <a:tailEnd/>
          </a:ln>
        </p:spPr>
      </p:pic>
      <p:sp>
        <p:nvSpPr>
          <p:cNvPr id="87049" name="Title 9"/>
          <p:cNvSpPr>
            <a:spLocks noGrp="1"/>
          </p:cNvSpPr>
          <p:nvPr>
            <p:ph type="title"/>
          </p:nvPr>
        </p:nvSpPr>
        <p:spPr>
          <a:xfrm>
            <a:off x="490538" y="-17463"/>
            <a:ext cx="8229600" cy="768351"/>
          </a:xfrm>
        </p:spPr>
        <p:txBody>
          <a:bodyPr/>
          <a:lstStyle/>
          <a:p>
            <a:r>
              <a:rPr lang="en-US">
                <a:latin typeface="Helvetica Neue" pitchFamily="-107" charset="0"/>
                <a:cs typeface="Arial" pitchFamily="-107" charset="0"/>
              </a:rPr>
              <a:t>Gains from Trade</a:t>
            </a:r>
            <a:r>
              <a:rPr lang="en-US">
                <a:latin typeface="Arial" pitchFamily="-107" charset="0"/>
                <a:cs typeface="Arial" pitchFamily="-107" charset="0"/>
              </a:rPr>
              <a:t>—</a:t>
            </a:r>
            <a:r>
              <a:rPr lang="en-US">
                <a:latin typeface="Helvetica Neue" pitchFamily="-107" charset="0"/>
                <a:cs typeface="Arial" pitchFamily="-107" charset="0"/>
              </a:rPr>
              <a:t>1 </a:t>
            </a:r>
            <a:endParaRPr lang="en-US">
              <a:latin typeface="Arial" pitchFamily="-107" charset="0"/>
              <a:cs typeface="Arial" pitchFamily="-107" charset="0"/>
            </a:endParaRPr>
          </a:p>
        </p:txBody>
      </p:sp>
    </p:spTree>
    <p:extLst>
      <p:ext uri="{BB962C8B-B14F-4D97-AF65-F5344CB8AC3E}">
        <p14:creationId xmlns:p14="http://schemas.microsoft.com/office/powerpoint/2010/main" val="1884699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arched walkway with palm trees on the side at Stanford University. "/>
          <p:cNvPicPr>
            <a:picLocks noChangeAspect="1"/>
          </p:cNvPicPr>
          <p:nvPr/>
        </p:nvPicPr>
        <p:blipFill>
          <a:blip r:embed="rId3"/>
          <a:srcRect b="2975"/>
          <a:stretch>
            <a:fillRect/>
          </a:stretch>
        </p:blipFill>
        <p:spPr>
          <a:xfrm>
            <a:off x="3054020" y="2816540"/>
            <a:ext cx="3035961" cy="3879822"/>
          </a:xfrm>
          <a:prstGeom prst="rect">
            <a:avLst/>
          </a:prstGeom>
        </p:spPr>
      </p:pic>
      <p:sp>
        <p:nvSpPr>
          <p:cNvPr id="15362" name="Content Placeholder 2"/>
          <p:cNvSpPr>
            <a:spLocks noGrp="1"/>
          </p:cNvSpPr>
          <p:nvPr>
            <p:ph idx="1"/>
          </p:nvPr>
        </p:nvSpPr>
        <p:spPr>
          <a:xfrm>
            <a:off x="457200" y="1712913"/>
            <a:ext cx="8229600" cy="4895850"/>
          </a:xfrm>
        </p:spPr>
        <p:txBody>
          <a:bodyPr/>
          <a:lstStyle/>
          <a:p>
            <a:r>
              <a:rPr lang="en-US" sz="3200">
                <a:latin typeface="Arial" pitchFamily="-107" charset="0"/>
                <a:cs typeface="Arial" pitchFamily="-107" charset="0"/>
              </a:rPr>
              <a:t>What are the benefits and costs of a being here in college?</a:t>
            </a:r>
          </a:p>
        </p:txBody>
      </p:sp>
      <p:sp>
        <p:nvSpPr>
          <p:cNvPr id="1536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Here’s a question for you…</a:t>
            </a:r>
          </a:p>
        </p:txBody>
      </p:sp>
    </p:spTree>
    <p:extLst>
      <p:ext uri="{BB962C8B-B14F-4D97-AF65-F5344CB8AC3E}">
        <p14:creationId xmlns:p14="http://schemas.microsoft.com/office/powerpoint/2010/main" val="14287399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05200" y="4800600"/>
            <a:ext cx="2057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8" name="Rectangle 7"/>
          <p:cNvSpPr/>
          <p:nvPr/>
        </p:nvSpPr>
        <p:spPr>
          <a:xfrm>
            <a:off x="6096000" y="4800600"/>
            <a:ext cx="1905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9" name="Rectangle 8"/>
          <p:cNvSpPr/>
          <p:nvPr/>
        </p:nvSpPr>
        <p:spPr>
          <a:xfrm>
            <a:off x="3276600" y="5778500"/>
            <a:ext cx="2057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10" name="Rectangle 9"/>
          <p:cNvSpPr/>
          <p:nvPr/>
        </p:nvSpPr>
        <p:spPr>
          <a:xfrm>
            <a:off x="5943600" y="5778500"/>
            <a:ext cx="2057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997585329"/>
              </p:ext>
            </p:extLst>
          </p:nvPr>
        </p:nvGraphicFramePr>
        <p:xfrm>
          <a:off x="914400" y="3810000"/>
          <a:ext cx="7162800" cy="2895600"/>
        </p:xfrm>
        <a:graphic>
          <a:graphicData uri="http://schemas.openxmlformats.org/drawingml/2006/table">
            <a:tbl>
              <a:tblPr/>
              <a:tblGrid>
                <a:gridCol w="2387600"/>
                <a:gridCol w="2387600"/>
                <a:gridCol w="2387600"/>
              </a:tblGrid>
              <a:tr h="460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Arial" charset="0"/>
                          <a:cs typeface="Arial" charset="0"/>
                        </a:rPr>
                        <a:t>Opportunity Cost</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hMerge="1">
                  <a:txBody>
                    <a:bodyPr/>
                    <a:lstStyle/>
                    <a:p>
                      <a:endParaRPr lang="en-US"/>
                    </a:p>
                  </a:txBody>
                  <a:tcPr/>
                </a:tc>
              </a:tr>
              <a:tr h="460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Person</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1 Pizza</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1 Wing</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r>
              <a:tr h="987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Debra Winger</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2 wings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(120 ÷ 60)</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1/2 pizzas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60 ÷ 120)</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7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Mike Piazza</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3 wings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(72 ÷ 24)</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1/3 pizzas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(24 ÷ 72)</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14764797"/>
              </p:ext>
            </p:extLst>
          </p:nvPr>
        </p:nvGraphicFramePr>
        <p:xfrm>
          <a:off x="914400" y="1689100"/>
          <a:ext cx="7162800" cy="1981200"/>
        </p:xfrm>
        <a:graphic>
          <a:graphicData uri="http://schemas.openxmlformats.org/drawingml/2006/table">
            <a:tbl>
              <a:tblPr/>
              <a:tblGrid>
                <a:gridCol w="2387600"/>
                <a:gridCol w="2387600"/>
                <a:gridCol w="2387600"/>
              </a:tblGrid>
              <a:tr h="495300">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Daily Production</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hMerge="1">
                  <a:txBody>
                    <a:bodyPr/>
                    <a:lstStyle/>
                    <a:p>
                      <a:endParaRPr lang="en-US"/>
                    </a:p>
                  </a:txBody>
                  <a:tcPr/>
                </a:tc>
              </a:tr>
              <a:tr h="4953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Person</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chemeClr val="tx1"/>
                          </a:solidFill>
                          <a:effectLst/>
                          <a:latin typeface="Arial" charset="0"/>
                          <a:ea typeface="Arial" charset="0"/>
                          <a:cs typeface="Arial" charset="0"/>
                        </a:rPr>
                        <a:t>Pizzas</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80" marR="68580" marT="0" marB="0" horzOverflow="overflow">
                    <a:lnL>
                      <a:noFill/>
                    </a:lnL>
                    <a:lnR>
                      <a:noFill/>
                    </a:lnR>
                    <a:lnT>
                      <a:noFill/>
                    </a:lnT>
                    <a:lnB>
                      <a:noFill/>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Wings</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BE5F1"/>
                    </a:solidFill>
                  </a:tcPr>
                </a:tc>
              </a:tr>
              <a:tr h="4953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Debra Winger</a:t>
                      </a:r>
                    </a:p>
                  </a:txBody>
                  <a:tcPr marL="68580" marR="68580" marT="0" marB="0"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60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120</a:t>
                      </a:r>
                    </a:p>
                  </a:txBody>
                  <a:tcPr marL="68580" marR="68580" marT="0" marB="0"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4953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Mike Piazza</a:t>
                      </a:r>
                    </a:p>
                  </a:txBody>
                  <a:tcPr marL="68580" marR="68580" marT="0" marB="0"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24</a:t>
                      </a:r>
                    </a:p>
                  </a:txBody>
                  <a:tcPr marL="68580" marR="68580"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72</a:t>
                      </a:r>
                    </a:p>
                  </a:txBody>
                  <a:tcPr marL="68580" marR="68580" marT="0" marB="0"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908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Gains from Trade</a:t>
            </a:r>
            <a:r>
              <a:rPr lang="en-US">
                <a:latin typeface="Arial" pitchFamily="-107" charset="0"/>
                <a:cs typeface="Arial" pitchFamily="-107" charset="0"/>
              </a:rPr>
              <a:t>—</a:t>
            </a:r>
            <a:r>
              <a:rPr lang="en-US">
                <a:latin typeface="Helvetica Neue" pitchFamily="-107" charset="0"/>
                <a:cs typeface="Arial" pitchFamily="-107" charset="0"/>
              </a:rPr>
              <a:t>2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xit" presetSubtype="10" fill="hold" grpId="0" nodeType="clickEffect">
                                  <p:stCondLst>
                                    <p:cond delay="0"/>
                                  </p:stCondLst>
                                  <p:childTnLst>
                                    <p:animEffect transition="out" filter="checkerboard(across)">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2"/>
          <p:cNvSpPr>
            <a:spLocks noGrp="1"/>
          </p:cNvSpPr>
          <p:nvPr>
            <p:ph idx="1"/>
          </p:nvPr>
        </p:nvSpPr>
        <p:spPr>
          <a:xfrm>
            <a:off x="457200" y="4305300"/>
            <a:ext cx="8229600" cy="2366963"/>
          </a:xfrm>
        </p:spPr>
        <p:txBody>
          <a:bodyPr/>
          <a:lstStyle/>
          <a:p>
            <a:r>
              <a:rPr lang="en-US" sz="3200" b="1">
                <a:solidFill>
                  <a:srgbClr val="1492C7"/>
                </a:solidFill>
                <a:latin typeface="Arial" pitchFamily="-107" charset="0"/>
                <a:cs typeface="Arial" pitchFamily="-107" charset="0"/>
              </a:rPr>
              <a:t>Comparative advantage</a:t>
            </a:r>
          </a:p>
          <a:p>
            <a:pPr lvl="1" eaLnBrk="1" hangingPunct="1"/>
            <a:r>
              <a:rPr lang="en-US" sz="2800">
                <a:latin typeface="Helvetica Neue" pitchFamily="-107" charset="0"/>
                <a:cs typeface="Arial" pitchFamily="-107" charset="0"/>
              </a:rPr>
              <a:t>The ability to produce a good at a lower opportunity cost</a:t>
            </a:r>
          </a:p>
          <a:p>
            <a:pPr lvl="2" eaLnBrk="1" hangingPunct="1"/>
            <a:r>
              <a:rPr lang="en-US">
                <a:latin typeface="Helvetica Neue" pitchFamily="-107" charset="0"/>
                <a:ea typeface="MS PGothic" pitchFamily="34" charset="-128"/>
                <a:cs typeface="MS PGothic" pitchFamily="34" charset="-128"/>
              </a:rPr>
              <a:t>Debra: pizza</a:t>
            </a:r>
          </a:p>
          <a:p>
            <a:pPr lvl="2" eaLnBrk="1" hangingPunct="1"/>
            <a:r>
              <a:rPr lang="en-US">
                <a:latin typeface="Helvetica Neue" pitchFamily="-107" charset="0"/>
                <a:ea typeface="MS PGothic" pitchFamily="34" charset="-128"/>
                <a:cs typeface="MS PGothic" pitchFamily="34" charset="-128"/>
              </a:rPr>
              <a:t>Mike: wings</a:t>
            </a:r>
          </a:p>
          <a:p>
            <a:pPr eaLnBrk="1" hangingPunct="1">
              <a:buFont typeface="Arial" pitchFamily="-107" charset="0"/>
              <a:buNone/>
            </a:pPr>
            <a:endParaRPr lang="en-US" sz="2000">
              <a:latin typeface="Helvetica Neue" pitchFamily="-107" charset="0"/>
              <a:cs typeface="Arial" pitchFamily="-107"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69746683"/>
              </p:ext>
            </p:extLst>
          </p:nvPr>
        </p:nvGraphicFramePr>
        <p:xfrm>
          <a:off x="962025" y="1616075"/>
          <a:ext cx="6823075" cy="2562226"/>
        </p:xfrm>
        <a:graphic>
          <a:graphicData uri="http://schemas.openxmlformats.org/drawingml/2006/table">
            <a:tbl>
              <a:tblPr/>
              <a:tblGrid>
                <a:gridCol w="2273300"/>
                <a:gridCol w="2274888"/>
                <a:gridCol w="2274887"/>
              </a:tblGrid>
              <a:tr h="427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Arial" charset="0"/>
                          <a:cs typeface="Arial" charset="0"/>
                        </a:rPr>
                        <a:t>Opportunity Cost</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DBE5F1"/>
                    </a:solidFill>
                  </a:tcPr>
                </a:tc>
                <a:tc hMerge="1">
                  <a:txBody>
                    <a:bodyPr/>
                    <a:lstStyle/>
                    <a:p>
                      <a:endParaRPr lang="en-US"/>
                    </a:p>
                  </a:txBody>
                  <a:tcPr/>
                </a:tc>
              </a:tr>
              <a:tr h="427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Person</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1 Pizza</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1 Wing</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r>
              <a:tr h="854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Debra Winger</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2 wings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(120 ÷ 60)</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1/2 pizzas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(60 ÷ 120)</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Mike Piazza</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3 wings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(72 ÷ 24)</a:t>
                      </a: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1/3 pizzas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(24 ÷ 72)</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113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Gains from Trade</a:t>
            </a:r>
            <a:r>
              <a:rPr lang="en-US">
                <a:latin typeface="Arial" pitchFamily="-107" charset="0"/>
                <a:cs typeface="Arial" pitchFamily="-107" charset="0"/>
              </a:rPr>
              <a:t>—</a:t>
            </a:r>
            <a:r>
              <a:rPr lang="en-US">
                <a:latin typeface="Helvetica Neue" pitchFamily="-107" charset="0"/>
                <a:cs typeface="Arial" pitchFamily="-107" charset="0"/>
              </a:rPr>
              <a:t>3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Gains from Trade</a:t>
            </a:r>
            <a:r>
              <a:rPr lang="en-US">
                <a:latin typeface="Arial" pitchFamily="-107" charset="0"/>
                <a:cs typeface="Arial" pitchFamily="-107" charset="0"/>
              </a:rPr>
              <a:t>—</a:t>
            </a:r>
            <a:r>
              <a:rPr lang="en-US">
                <a:latin typeface="Helvetica Neue" pitchFamily="-107" charset="0"/>
                <a:cs typeface="Arial" pitchFamily="-107" charset="0"/>
              </a:rPr>
              <a:t>4 </a:t>
            </a:r>
          </a:p>
        </p:txBody>
      </p:sp>
      <p:sp>
        <p:nvSpPr>
          <p:cNvPr id="50179" name="Content Placeholder 2"/>
          <p:cNvSpPr>
            <a:spLocks noGrp="1"/>
          </p:cNvSpPr>
          <p:nvPr>
            <p:ph idx="1"/>
          </p:nvPr>
        </p:nvSpPr>
        <p:spPr>
          <a:xfrm>
            <a:off x="457200" y="1712913"/>
            <a:ext cx="8229600" cy="4895850"/>
          </a:xfrm>
        </p:spPr>
        <p:txBody>
          <a:bodyPr/>
          <a:lstStyle/>
          <a:p>
            <a:pPr eaLnBrk="1" hangingPunct="1"/>
            <a:r>
              <a:rPr lang="en-US" sz="3200">
                <a:latin typeface="Arial" pitchFamily="-107" charset="0"/>
                <a:cs typeface="Arial" pitchFamily="-107" charset="0"/>
              </a:rPr>
              <a:t>How did we know that Debra and Mike would both be willing to trade 19 pizzas for 47 wings?</a:t>
            </a:r>
          </a:p>
          <a:p>
            <a:pPr eaLnBrk="1" hangingPunct="1"/>
            <a:endParaRPr lang="en-US" sz="1000">
              <a:latin typeface="Arial" pitchFamily="-107" charset="0"/>
              <a:cs typeface="Arial" pitchFamily="-107" charset="0"/>
            </a:endParaRPr>
          </a:p>
          <a:p>
            <a:pPr eaLnBrk="1" hangingPunct="1"/>
            <a:r>
              <a:rPr lang="en-US" sz="3200" b="1">
                <a:solidFill>
                  <a:srgbClr val="1492C7"/>
                </a:solidFill>
                <a:latin typeface="Arial" pitchFamily="-107" charset="0"/>
                <a:cs typeface="Arial" pitchFamily="-107" charset="0"/>
              </a:rPr>
              <a:t>Terms of trade</a:t>
            </a:r>
          </a:p>
          <a:p>
            <a:pPr lvl="1" eaLnBrk="1" hangingPunct="1"/>
            <a:r>
              <a:rPr lang="en-US" sz="2800">
                <a:latin typeface="Arial" pitchFamily="-107" charset="0"/>
                <a:cs typeface="Arial" pitchFamily="-107" charset="0"/>
              </a:rPr>
              <a:t>The relative prices or exchange rate of goods</a:t>
            </a:r>
          </a:p>
          <a:p>
            <a:pPr lvl="1" eaLnBrk="1" hangingPunct="1"/>
            <a:r>
              <a:rPr lang="en-US" sz="2800">
                <a:latin typeface="Arial" pitchFamily="-107" charset="0"/>
                <a:cs typeface="Arial" pitchFamily="-107" charset="0"/>
              </a:rPr>
              <a:t>We can express this as a ratio (Pizza:wings)</a:t>
            </a:r>
          </a:p>
          <a:p>
            <a:pPr lvl="3" eaLnBrk="1" hangingPunct="1"/>
            <a:r>
              <a:rPr lang="en-US" sz="2400">
                <a:latin typeface="Arial" pitchFamily="-107" charset="0"/>
                <a:ea typeface="MS PGothic" pitchFamily="34" charset="-128"/>
                <a:cs typeface="MS PGothic" pitchFamily="34" charset="-128"/>
              </a:rPr>
              <a:t>For Debra, it is 1:2</a:t>
            </a:r>
          </a:p>
          <a:p>
            <a:pPr lvl="3" eaLnBrk="1" hangingPunct="1"/>
            <a:r>
              <a:rPr lang="en-US" sz="2400">
                <a:latin typeface="Arial" pitchFamily="-107" charset="0"/>
                <a:ea typeface="MS PGothic" pitchFamily="34" charset="-128"/>
                <a:cs typeface="MS PGothic" pitchFamily="34" charset="-128"/>
              </a:rPr>
              <a:t>For Mike, it is 1:3</a:t>
            </a:r>
          </a:p>
          <a:p>
            <a:pPr lvl="1" eaLnBrk="1" hangingPunct="1"/>
            <a:endParaRPr lang="en-US" sz="2800">
              <a:latin typeface="Arial" pitchFamily="-107" charset="0"/>
              <a:cs typeface="Arial" pitchFamily="-107" charset="0"/>
            </a:endParaRPr>
          </a:p>
          <a:p>
            <a:pPr eaLnBrk="1" hangingPunct="1">
              <a:buFont typeface="Arial" pitchFamily="-107" charset="0"/>
              <a:buNone/>
            </a:pPr>
            <a:endParaRPr lang="en-US" sz="280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01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457200" y="4711700"/>
            <a:ext cx="8229600" cy="1897063"/>
          </a:xfrm>
        </p:spPr>
        <p:txBody>
          <a:bodyPr/>
          <a:lstStyle/>
          <a:p>
            <a:pPr eaLnBrk="1" hangingPunct="1"/>
            <a:r>
              <a:rPr lang="en-US" sz="3200">
                <a:latin typeface="Arial" pitchFamily="-107" charset="0"/>
                <a:cs typeface="Arial" pitchFamily="-107" charset="0"/>
              </a:rPr>
              <a:t>As long as the terms of trade are between the opportunity costs of the trading partners, the trade benefits both sides.</a:t>
            </a:r>
            <a:endParaRPr lang="en-US" sz="3200">
              <a:latin typeface="Helvetica Neue" pitchFamily="-107" charset="0"/>
              <a:cs typeface="Arial" pitchFamily="-107" charset="0"/>
            </a:endParaRPr>
          </a:p>
          <a:p>
            <a:pPr eaLnBrk="1" hangingPunct="1">
              <a:buFont typeface="Arial" pitchFamily="-107" charset="0"/>
              <a:buNone/>
            </a:pPr>
            <a:endParaRPr lang="en-US" sz="3200">
              <a:latin typeface="Helvetica Neue" pitchFamily="-107" charset="0"/>
              <a:cs typeface="Arial" pitchFamily="-107" charset="0"/>
            </a:endParaRPr>
          </a:p>
        </p:txBody>
      </p:sp>
      <p:sp>
        <p:nvSpPr>
          <p:cNvPr id="5" name="Rectangle 4"/>
          <p:cNvSpPr/>
          <p:nvPr/>
        </p:nvSpPr>
        <p:spPr>
          <a:xfrm>
            <a:off x="2844800" y="3009900"/>
            <a:ext cx="533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7488623"/>
              </p:ext>
            </p:extLst>
          </p:nvPr>
        </p:nvGraphicFramePr>
        <p:xfrm>
          <a:off x="482600" y="1866900"/>
          <a:ext cx="8229600" cy="2438400"/>
        </p:xfrm>
        <a:graphic>
          <a:graphicData uri="http://schemas.openxmlformats.org/drawingml/2006/table">
            <a:tbl>
              <a:tblPr/>
              <a:tblGrid>
                <a:gridCol w="2362200"/>
                <a:gridCol w="3124200"/>
                <a:gridCol w="2743200"/>
              </a:tblGrid>
              <a:tr h="6096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Person</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chemeClr val="tx1"/>
                          </a:solidFill>
                          <a:effectLst/>
                          <a:latin typeface="Arial" charset="0"/>
                          <a:ea typeface="Arial" charset="0"/>
                          <a:cs typeface="Arial" charset="0"/>
                        </a:rPr>
                        <a:t>Opportunity Cost</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80" marR="68580" marT="0"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Ratio</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r>
              <a:tr h="6096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Debra Winger</a:t>
                      </a:r>
                    </a:p>
                  </a:txBody>
                  <a:tcPr marL="68580" marR="68580" marT="0" marB="0" anchor="ctr" horzOverflow="overflow">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 pizza equals 2 wings</a:t>
                      </a: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  1:2 = 0.50</a:t>
                      </a:r>
                    </a:p>
                  </a:txBody>
                  <a:tcPr marL="68580" marR="68580" marT="0" marB="0" anchor="ctr" horzOverflow="overflow">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6096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Terms of trade</a:t>
                      </a: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19 pizzas for 47 wings</a:t>
                      </a:r>
                    </a:p>
                  </a:txBody>
                  <a:tcPr marL="68580" marR="68580" marT="0" marB="0" anchor="ctr" horzOverflow="overflow">
                    <a:lnL>
                      <a:noFill/>
                    </a:lnL>
                    <a:lnR>
                      <a:noFill/>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19:47 = 0.40</a:t>
                      </a: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6096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Mike Piazza</a:t>
                      </a:r>
                    </a:p>
                  </a:txBody>
                  <a:tcPr marL="68580" marR="68580" marT="0" marB="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 pizza equals 3 wings</a:t>
                      </a:r>
                    </a:p>
                  </a:txBody>
                  <a:tcPr marL="68580" marR="68580"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  1:3 = 0.33 </a:t>
                      </a:r>
                    </a:p>
                  </a:txBody>
                  <a:tcPr marL="68580" marR="68580" marT="0" marB="0" anchor="ct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523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Gains from Trade</a:t>
            </a:r>
            <a:r>
              <a:rPr lang="en-US">
                <a:latin typeface="Arial" pitchFamily="-107" charset="0"/>
                <a:cs typeface="Arial" pitchFamily="-107" charset="0"/>
              </a:rPr>
              <a:t>—</a:t>
            </a:r>
            <a:r>
              <a:rPr lang="en-US">
                <a:latin typeface="Helvetica Neue" pitchFamily="-107" charset="0"/>
                <a:cs typeface="Arial" pitchFamily="-107" charset="0"/>
              </a:rPr>
              <a:t>5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6" descr="I:\DirkTextbookN\Jpegs(All)\VOLUME_1_MICRO_Class-test\14_PRINECO_CH05.jpg"/>
          <p:cNvPicPr>
            <a:picLocks noChangeAspect="1" noChangeArrowheads="1"/>
          </p:cNvPicPr>
          <p:nvPr/>
        </p:nvPicPr>
        <p:blipFill>
          <a:blip r:embed="rId3"/>
          <a:srcRect/>
          <a:stretch>
            <a:fillRect/>
          </a:stretch>
        </p:blipFill>
        <p:spPr bwMode="auto">
          <a:xfrm>
            <a:off x="4194175" y="3303588"/>
            <a:ext cx="4124325" cy="2894012"/>
          </a:xfrm>
          <a:prstGeom prst="rect">
            <a:avLst/>
          </a:prstGeom>
          <a:noFill/>
          <a:ln w="9525">
            <a:noFill/>
            <a:miter lim="800000"/>
            <a:headEnd/>
            <a:tailEnd/>
          </a:ln>
        </p:spPr>
      </p:pic>
      <p:sp>
        <p:nvSpPr>
          <p:cNvPr id="52227" name="Content Placeholder 2"/>
          <p:cNvSpPr>
            <a:spLocks noGrp="1"/>
          </p:cNvSpPr>
          <p:nvPr>
            <p:ph idx="1"/>
          </p:nvPr>
        </p:nvSpPr>
        <p:spPr>
          <a:xfrm>
            <a:off x="457200" y="1712913"/>
            <a:ext cx="8229600" cy="4895850"/>
          </a:xfrm>
        </p:spPr>
        <p:txBody>
          <a:bodyPr/>
          <a:lstStyle/>
          <a:p>
            <a:pPr eaLnBrk="1" hangingPunct="1"/>
            <a:r>
              <a:rPr lang="en-US" sz="3200" dirty="0">
                <a:latin typeface="Arial" pitchFamily="-107" charset="0"/>
                <a:cs typeface="Arial" pitchFamily="-107" charset="0"/>
              </a:rPr>
              <a:t>We often think of specialization and trade occurring between countries.</a:t>
            </a:r>
          </a:p>
          <a:p>
            <a:pPr eaLnBrk="1" hangingPunct="1"/>
            <a:r>
              <a:rPr lang="en-US" sz="3200" dirty="0">
                <a:latin typeface="Arial" pitchFamily="-107" charset="0"/>
                <a:cs typeface="Arial" pitchFamily="-107" charset="0"/>
              </a:rPr>
              <a:t>However, it can occur on much smaller levels as well.</a:t>
            </a:r>
          </a:p>
          <a:p>
            <a:pPr eaLnBrk="1" hangingPunct="1"/>
            <a:endParaRPr lang="en-US" sz="3200" dirty="0">
              <a:latin typeface="Arial" pitchFamily="-107" charset="0"/>
              <a:cs typeface="Arial" pitchFamily="-107" charset="0"/>
            </a:endParaRPr>
          </a:p>
          <a:p>
            <a:pPr eaLnBrk="1" hangingPunct="1"/>
            <a:endParaRPr lang="en-US" sz="3200" dirty="0">
              <a:latin typeface="Arial" pitchFamily="-107" charset="0"/>
              <a:cs typeface="Arial" pitchFamily="-107" charset="0"/>
            </a:endParaRPr>
          </a:p>
          <a:p>
            <a:pPr eaLnBrk="1" hangingPunct="1"/>
            <a:r>
              <a:rPr lang="en-US" sz="3200" dirty="0">
                <a:latin typeface="Arial" pitchFamily="-107" charset="0"/>
                <a:cs typeface="Arial" pitchFamily="-107" charset="0"/>
              </a:rPr>
              <a:t>Examples…</a:t>
            </a:r>
          </a:p>
          <a:p>
            <a:pPr lvl="1" eaLnBrk="1" hangingPunct="1"/>
            <a:r>
              <a:rPr lang="en-US" sz="2800" dirty="0">
                <a:latin typeface="Arial" pitchFamily="-107" charset="0"/>
                <a:cs typeface="Arial" pitchFamily="-107" charset="0"/>
              </a:rPr>
              <a:t>Within a home?</a:t>
            </a:r>
          </a:p>
          <a:p>
            <a:pPr lvl="1" eaLnBrk="1" hangingPunct="1"/>
            <a:r>
              <a:rPr lang="en-US" sz="2800" dirty="0">
                <a:latin typeface="Arial" pitchFamily="-107" charset="0"/>
                <a:cs typeface="Arial" pitchFamily="-107" charset="0"/>
              </a:rPr>
              <a:t>At a gathering of friends and/or family?</a:t>
            </a:r>
            <a:endParaRPr lang="en-US" sz="2800" dirty="0">
              <a:latin typeface="Helvetica Neue" pitchFamily="-107" charset="0"/>
              <a:cs typeface="Arial" pitchFamily="-107" charset="0"/>
            </a:endParaRPr>
          </a:p>
        </p:txBody>
      </p:sp>
      <p:sp>
        <p:nvSpPr>
          <p:cNvPr id="9728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Know—10 </a:t>
            </a:r>
            <a:endParaRPr lang="en-US">
              <a:latin typeface="Helvetica Neue" pitchFamily="-107" charset="0"/>
              <a:cs typeface="Arial" pitchFamily="-107" charset="0"/>
            </a:endParaRPr>
          </a:p>
        </p:txBody>
      </p:sp>
    </p:spTree>
    <p:extLst>
      <p:ext uri="{BB962C8B-B14F-4D97-AF65-F5344CB8AC3E}">
        <p14:creationId xmlns:p14="http://schemas.microsoft.com/office/powerpoint/2010/main" val="1435638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RINECOMA2_FIGUN12.p373.jpg"/>
          <p:cNvPicPr>
            <a:picLocks noChangeAspect="1"/>
          </p:cNvPicPr>
          <p:nvPr/>
        </p:nvPicPr>
        <p:blipFill>
          <a:blip r:embed="rId3"/>
          <a:srcRect b="2964"/>
          <a:stretch>
            <a:fillRect/>
          </a:stretch>
        </p:blipFill>
        <p:spPr>
          <a:xfrm>
            <a:off x="3832360" y="3809999"/>
            <a:ext cx="4134004" cy="2747852"/>
          </a:xfrm>
          <a:prstGeom prst="rect">
            <a:avLst/>
          </a:prstGeom>
        </p:spPr>
      </p:pic>
      <p:pic>
        <p:nvPicPr>
          <p:cNvPr id="99331" name="Picture 4" descr="Tip #072: Specialization in Cast Away">
            <a:hlinkClick r:id="rId4"/>
          </p:cNvPr>
          <p:cNvPicPr>
            <a:picLocks noChangeAspect="1"/>
          </p:cNvPicPr>
          <p:nvPr/>
        </p:nvPicPr>
        <p:blipFill>
          <a:blip r:embed="rId5"/>
          <a:srcRect l="20306" t="18303" r="22078" b="25455"/>
          <a:stretch>
            <a:fillRect/>
          </a:stretch>
        </p:blipFill>
        <p:spPr bwMode="auto">
          <a:xfrm>
            <a:off x="2562225" y="4795838"/>
            <a:ext cx="803275" cy="763587"/>
          </a:xfrm>
          <a:prstGeom prst="rect">
            <a:avLst/>
          </a:prstGeom>
          <a:noFill/>
          <a:ln w="9525">
            <a:noFill/>
            <a:miter lim="800000"/>
            <a:headEnd/>
            <a:tailEnd/>
          </a:ln>
        </p:spPr>
      </p:pic>
      <p:sp>
        <p:nvSpPr>
          <p:cNvPr id="99330" name="Content Placeholder 2"/>
          <p:cNvSpPr>
            <a:spLocks noGrp="1"/>
          </p:cNvSpPr>
          <p:nvPr>
            <p:ph idx="1"/>
          </p:nvPr>
        </p:nvSpPr>
        <p:spPr>
          <a:xfrm>
            <a:off x="457200" y="1712913"/>
            <a:ext cx="8416925" cy="2427287"/>
          </a:xfrm>
        </p:spPr>
        <p:txBody>
          <a:bodyPr/>
          <a:lstStyle/>
          <a:p>
            <a:r>
              <a:rPr lang="en-US" sz="3200" i="1">
                <a:latin typeface="Arial" pitchFamily="-107" charset="0"/>
                <a:cs typeface="Arial" pitchFamily="-107" charset="0"/>
              </a:rPr>
              <a:t>Cast Away </a:t>
            </a:r>
            <a:r>
              <a:rPr lang="en-US" sz="3200">
                <a:latin typeface="Arial" pitchFamily="-107" charset="0"/>
                <a:cs typeface="Arial" pitchFamily="-107" charset="0"/>
              </a:rPr>
              <a:t>(2000)</a:t>
            </a:r>
          </a:p>
          <a:p>
            <a:pPr lvl="1" eaLnBrk="1" hangingPunct="1"/>
            <a:r>
              <a:rPr lang="en-US" sz="2800">
                <a:latin typeface="Arial" pitchFamily="-107" charset="0"/>
                <a:cs typeface="Arial" pitchFamily="-107" charset="0"/>
              </a:rPr>
              <a:t>Imagine a world in which there was no specialization and trade.</a:t>
            </a:r>
          </a:p>
          <a:p>
            <a:pPr lvl="2" eaLnBrk="1" hangingPunct="1"/>
            <a:r>
              <a:rPr lang="en-US">
                <a:latin typeface="Arial" pitchFamily="-107" charset="0"/>
                <a:ea typeface="MS PGothic" pitchFamily="34" charset="-128"/>
                <a:cs typeface="MS PGothic" pitchFamily="34" charset="-128"/>
              </a:rPr>
              <a:t>Your consumption = your production</a:t>
            </a:r>
            <a:endParaRPr lang="en-US">
              <a:latin typeface="Helvetica Neue" pitchFamily="-107" charset="0"/>
              <a:ea typeface="MS PGothic" pitchFamily="34" charset="-128"/>
              <a:cs typeface="MS PGothic" pitchFamily="34" charset="-128"/>
            </a:endParaRPr>
          </a:p>
          <a:p>
            <a:pPr eaLnBrk="1" hangingPunct="1">
              <a:buFont typeface="Arial" pitchFamily="-107" charset="0"/>
              <a:buNone/>
            </a:pPr>
            <a:endParaRPr lang="en-US" sz="2800">
              <a:latin typeface="Helvetica Neue" pitchFamily="-107" charset="0"/>
              <a:cs typeface="Arial" pitchFamily="-107" charset="0"/>
            </a:endParaRPr>
          </a:p>
        </p:txBody>
      </p:sp>
      <p:sp>
        <p:nvSpPr>
          <p:cNvPr id="9932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Economics in </a:t>
            </a:r>
            <a:r>
              <a:rPr lang="en-US" i="1">
                <a:latin typeface="Helvetica Neue" pitchFamily="-107" charset="0"/>
                <a:cs typeface="Arial" pitchFamily="-107" charset="0"/>
              </a:rPr>
              <a:t>Cast Away</a:t>
            </a:r>
          </a:p>
        </p:txBody>
      </p:sp>
    </p:spTree>
    <p:extLst>
      <p:ext uri="{BB962C8B-B14F-4D97-AF65-F5344CB8AC3E}">
        <p14:creationId xmlns:p14="http://schemas.microsoft.com/office/powerpoint/2010/main" val="15804934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Trade-off Between Present and Future—1 </a:t>
            </a:r>
            <a:endParaRPr lang="en-US">
              <a:latin typeface="Helvetica Neue" pitchFamily="-107" charset="0"/>
              <a:cs typeface="Arial" pitchFamily="-107" charset="0"/>
            </a:endParaRPr>
          </a:p>
        </p:txBody>
      </p:sp>
      <p:sp>
        <p:nvSpPr>
          <p:cNvPr id="101378" name="Content Placeholder 2"/>
          <p:cNvSpPr>
            <a:spLocks noGrp="1"/>
          </p:cNvSpPr>
          <p:nvPr>
            <p:ph idx="1"/>
          </p:nvPr>
        </p:nvSpPr>
        <p:spPr>
          <a:xfrm>
            <a:off x="152400" y="1658938"/>
            <a:ext cx="8853488" cy="5059362"/>
          </a:xfrm>
        </p:spPr>
        <p:txBody>
          <a:bodyPr/>
          <a:lstStyle/>
          <a:p>
            <a:pPr eaLnBrk="1" hangingPunct="1"/>
            <a:r>
              <a:rPr lang="en-US" sz="3200" b="1">
                <a:solidFill>
                  <a:srgbClr val="1492C7"/>
                </a:solidFill>
                <a:latin typeface="Arial" pitchFamily="-107" charset="0"/>
                <a:cs typeface="Arial" pitchFamily="-107" charset="0"/>
              </a:rPr>
              <a:t>Short run</a:t>
            </a:r>
          </a:p>
          <a:p>
            <a:pPr lvl="1" eaLnBrk="1" hangingPunct="1"/>
            <a:r>
              <a:rPr lang="en-US" sz="2800">
                <a:latin typeface="Arial" pitchFamily="-107" charset="0"/>
                <a:cs typeface="Arial" pitchFamily="-107" charset="0"/>
              </a:rPr>
              <a:t>The period in which we make decisions that reflect our immediate or short-term wants, needs, or limitations</a:t>
            </a:r>
          </a:p>
          <a:p>
            <a:pPr lvl="2" eaLnBrk="1" hangingPunct="1"/>
            <a:r>
              <a:rPr lang="en-US">
                <a:latin typeface="Arial" pitchFamily="-107" charset="0"/>
                <a:ea typeface="MS PGothic" pitchFamily="34" charset="-128"/>
                <a:cs typeface="MS PGothic" pitchFamily="34" charset="-128"/>
              </a:rPr>
              <a:t>Consumers can only partially adjust behavior</a:t>
            </a:r>
          </a:p>
          <a:p>
            <a:pPr eaLnBrk="1" hangingPunct="1"/>
            <a:r>
              <a:rPr lang="en-US" sz="3200" b="1">
                <a:solidFill>
                  <a:srgbClr val="1492C7"/>
                </a:solidFill>
                <a:latin typeface="Arial" pitchFamily="-107" charset="0"/>
                <a:cs typeface="Arial" pitchFamily="-107" charset="0"/>
              </a:rPr>
              <a:t>Long run</a:t>
            </a:r>
          </a:p>
          <a:p>
            <a:pPr lvl="1" eaLnBrk="1" hangingPunct="1"/>
            <a:r>
              <a:rPr lang="en-US" sz="2800">
                <a:latin typeface="Arial" pitchFamily="-107" charset="0"/>
                <a:cs typeface="Arial" pitchFamily="-107" charset="0"/>
              </a:rPr>
              <a:t>The period in which we make decisions that reflect our needs, wants, and limitations over a long time horizon</a:t>
            </a:r>
          </a:p>
          <a:p>
            <a:pPr lvl="2" eaLnBrk="1" hangingPunct="1"/>
            <a:r>
              <a:rPr lang="en-US">
                <a:latin typeface="Arial" pitchFamily="-107" charset="0"/>
                <a:ea typeface="MS PGothic" pitchFamily="34" charset="-128"/>
                <a:cs typeface="MS PGothic" pitchFamily="34" charset="-128"/>
              </a:rPr>
              <a:t>Consumers have time to fully adjust to market conditions</a:t>
            </a:r>
          </a:p>
          <a:p>
            <a:pPr eaLnBrk="1" hangingPunct="1"/>
            <a:endParaRPr lang="en-US" sz="2400">
              <a:latin typeface="Arial" pitchFamily="-107" charset="0"/>
              <a:cs typeface="Arial" pitchFamily="-107"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8" descr="An oil refinery plant with a large cloud of smoke coming out of one of the chimneys. "/>
          <p:cNvPicPr>
            <a:picLocks noChangeAspect="1" noChangeArrowheads="1"/>
          </p:cNvPicPr>
          <p:nvPr/>
        </p:nvPicPr>
        <p:blipFill>
          <a:blip r:embed="rId3"/>
          <a:srcRect/>
          <a:stretch>
            <a:fillRect/>
          </a:stretch>
        </p:blipFill>
        <p:spPr bwMode="auto">
          <a:xfrm>
            <a:off x="6143625" y="3309938"/>
            <a:ext cx="2763838" cy="1914525"/>
          </a:xfrm>
          <a:prstGeom prst="rect">
            <a:avLst/>
          </a:prstGeom>
          <a:noFill/>
          <a:ln w="9525">
            <a:noFill/>
            <a:miter lim="800000"/>
            <a:headEnd/>
            <a:tailEnd/>
          </a:ln>
        </p:spPr>
      </p:pic>
      <p:pic>
        <p:nvPicPr>
          <p:cNvPr id="56326" name="Picture 12" descr="Four different brands of two liter sodas: Sprite, Coca-Cola, Lift, and Fanta."/>
          <p:cNvPicPr>
            <a:picLocks noChangeAspect="1" noChangeArrowheads="1"/>
          </p:cNvPicPr>
          <p:nvPr/>
        </p:nvPicPr>
        <p:blipFill>
          <a:blip r:embed="rId4"/>
          <a:srcRect/>
          <a:stretch>
            <a:fillRect/>
          </a:stretch>
        </p:blipFill>
        <p:spPr bwMode="auto">
          <a:xfrm>
            <a:off x="6624638" y="1816100"/>
            <a:ext cx="1803400" cy="1131888"/>
          </a:xfrm>
          <a:prstGeom prst="rect">
            <a:avLst/>
          </a:prstGeom>
          <a:noFill/>
          <a:ln w="9525">
            <a:noFill/>
            <a:miter lim="800000"/>
            <a:headEnd/>
            <a:tailEnd/>
          </a:ln>
        </p:spPr>
      </p:pic>
      <p:sp>
        <p:nvSpPr>
          <p:cNvPr id="56323" name="Content Placeholder 2"/>
          <p:cNvSpPr>
            <a:spLocks noGrp="1"/>
          </p:cNvSpPr>
          <p:nvPr>
            <p:ph idx="1"/>
          </p:nvPr>
        </p:nvSpPr>
        <p:spPr>
          <a:xfrm>
            <a:off x="152400" y="1658938"/>
            <a:ext cx="6461125" cy="5059362"/>
          </a:xfrm>
        </p:spPr>
        <p:txBody>
          <a:bodyPr/>
          <a:lstStyle/>
          <a:p>
            <a:pPr eaLnBrk="1" hangingPunct="1"/>
            <a:r>
              <a:rPr lang="en-US" sz="3200" b="1">
                <a:solidFill>
                  <a:srgbClr val="1492C7"/>
                </a:solidFill>
                <a:latin typeface="Arial" pitchFamily="-107" charset="0"/>
                <a:cs typeface="Arial" pitchFamily="-107" charset="0"/>
              </a:rPr>
              <a:t>Consumer goods</a:t>
            </a:r>
          </a:p>
          <a:p>
            <a:pPr lvl="1" eaLnBrk="1" hangingPunct="1"/>
            <a:r>
              <a:rPr lang="en-US" sz="2800">
                <a:latin typeface="Arial" pitchFamily="-107" charset="0"/>
                <a:cs typeface="Arial" pitchFamily="-107" charset="0"/>
              </a:rPr>
              <a:t>Goods produced for current consumption</a:t>
            </a:r>
          </a:p>
          <a:p>
            <a:pPr lvl="1" eaLnBrk="1" hangingPunct="1"/>
            <a:endParaRPr lang="en-US" sz="800">
              <a:latin typeface="Arial" pitchFamily="-107" charset="0"/>
              <a:cs typeface="Arial" pitchFamily="-107" charset="0"/>
            </a:endParaRPr>
          </a:p>
          <a:p>
            <a:pPr eaLnBrk="1" hangingPunct="1"/>
            <a:r>
              <a:rPr lang="en-US" sz="3200" b="1">
                <a:solidFill>
                  <a:srgbClr val="1492C7"/>
                </a:solidFill>
                <a:latin typeface="Arial" pitchFamily="-107" charset="0"/>
                <a:cs typeface="Arial" pitchFamily="-107" charset="0"/>
              </a:rPr>
              <a:t>Capital goods</a:t>
            </a:r>
          </a:p>
          <a:p>
            <a:pPr lvl="1" eaLnBrk="1" hangingPunct="1"/>
            <a:r>
              <a:rPr lang="en-US" sz="2800">
                <a:latin typeface="Arial" pitchFamily="-107" charset="0"/>
                <a:cs typeface="Arial" pitchFamily="-107" charset="0"/>
              </a:rPr>
              <a:t>Goods that help produce other valuable goods</a:t>
            </a:r>
          </a:p>
          <a:p>
            <a:pPr lvl="1" eaLnBrk="1" hangingPunct="1"/>
            <a:endParaRPr lang="en-US" sz="800">
              <a:latin typeface="Arial" pitchFamily="-107" charset="0"/>
              <a:cs typeface="Arial" pitchFamily="-107" charset="0"/>
            </a:endParaRPr>
          </a:p>
          <a:p>
            <a:pPr eaLnBrk="1" hangingPunct="1"/>
            <a:r>
              <a:rPr lang="en-US" sz="3200" b="1">
                <a:solidFill>
                  <a:srgbClr val="1492C7"/>
                </a:solidFill>
                <a:latin typeface="Arial" pitchFamily="-107" charset="0"/>
                <a:cs typeface="Arial" pitchFamily="-107" charset="0"/>
              </a:rPr>
              <a:t>Investment</a:t>
            </a:r>
          </a:p>
          <a:p>
            <a:pPr lvl="1" eaLnBrk="1" hangingPunct="1"/>
            <a:r>
              <a:rPr lang="en-US" sz="2800">
                <a:latin typeface="Arial" pitchFamily="-107" charset="0"/>
                <a:cs typeface="Arial" pitchFamily="-107" charset="0"/>
              </a:rPr>
              <a:t>Using resources to create or buy new capital</a:t>
            </a:r>
          </a:p>
        </p:txBody>
      </p:sp>
      <p:sp>
        <p:nvSpPr>
          <p:cNvPr id="10342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Trade-off Between Present and Future—2 </a:t>
            </a:r>
            <a:endParaRPr lang="en-US">
              <a:latin typeface="Helvetica Neue" pitchFamily="-107" charset="0"/>
              <a:cs typeface="Arial" pitchFamily="-107" charset="0"/>
            </a:endParaRPr>
          </a:p>
        </p:txBody>
      </p:sp>
    </p:spTree>
    <p:extLst>
      <p:ext uri="{BB962C8B-B14F-4D97-AF65-F5344CB8AC3E}">
        <p14:creationId xmlns:p14="http://schemas.microsoft.com/office/powerpoint/2010/main" val="579809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632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3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63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 "/>
          <p:cNvPicPr>
            <a:picLocks noChangeAspect="1"/>
          </p:cNvPicPr>
          <p:nvPr/>
        </p:nvPicPr>
        <p:blipFill>
          <a:blip r:embed="rId3"/>
          <a:srcRect/>
          <a:stretch>
            <a:fillRect/>
          </a:stretch>
        </p:blipFill>
        <p:spPr bwMode="auto">
          <a:xfrm>
            <a:off x="5853113" y="2670175"/>
            <a:ext cx="2119312" cy="1651000"/>
          </a:xfrm>
          <a:prstGeom prst="rect">
            <a:avLst/>
          </a:prstGeom>
          <a:noFill/>
          <a:ln w="9525">
            <a:noFill/>
            <a:miter lim="800000"/>
            <a:headEnd/>
            <a:tailEnd/>
          </a:ln>
        </p:spPr>
      </p:pic>
      <p:pic>
        <p:nvPicPr>
          <p:cNvPr id="105475" name="Picture 15" descr=" "/>
          <p:cNvPicPr>
            <a:picLocks noChangeAspect="1"/>
          </p:cNvPicPr>
          <p:nvPr/>
        </p:nvPicPr>
        <p:blipFill>
          <a:blip r:embed="rId4"/>
          <a:srcRect/>
          <a:stretch>
            <a:fillRect/>
          </a:stretch>
        </p:blipFill>
        <p:spPr bwMode="auto">
          <a:xfrm>
            <a:off x="1655763" y="3025775"/>
            <a:ext cx="5667375" cy="1295400"/>
          </a:xfrm>
          <a:prstGeom prst="rect">
            <a:avLst/>
          </a:prstGeom>
          <a:noFill/>
          <a:ln w="9525">
            <a:noFill/>
            <a:miter lim="800000"/>
            <a:headEnd/>
            <a:tailEnd/>
          </a:ln>
        </p:spPr>
      </p:pic>
      <p:pic>
        <p:nvPicPr>
          <p:cNvPr id="3" name="Picture 2" descr=" "/>
          <p:cNvPicPr>
            <a:picLocks noChangeAspect="1"/>
          </p:cNvPicPr>
          <p:nvPr/>
        </p:nvPicPr>
        <p:blipFill>
          <a:blip r:embed="rId5"/>
          <a:srcRect/>
          <a:stretch>
            <a:fillRect/>
          </a:stretch>
        </p:blipFill>
        <p:spPr bwMode="auto">
          <a:xfrm>
            <a:off x="6913563" y="3192463"/>
            <a:ext cx="206375" cy="206375"/>
          </a:xfrm>
          <a:prstGeom prst="rect">
            <a:avLst/>
          </a:prstGeom>
          <a:noFill/>
          <a:ln w="9525">
            <a:noFill/>
            <a:miter lim="800000"/>
            <a:headEnd/>
            <a:tailEnd/>
          </a:ln>
        </p:spPr>
      </p:pic>
      <p:pic>
        <p:nvPicPr>
          <p:cNvPr id="105477" name="Picture 16" descr=" "/>
          <p:cNvPicPr>
            <a:picLocks noChangeAspect="1"/>
          </p:cNvPicPr>
          <p:nvPr/>
        </p:nvPicPr>
        <p:blipFill>
          <a:blip r:embed="rId6"/>
          <a:srcRect/>
          <a:stretch>
            <a:fillRect/>
          </a:stretch>
        </p:blipFill>
        <p:spPr bwMode="auto">
          <a:xfrm>
            <a:off x="2503488" y="5103813"/>
            <a:ext cx="5235575" cy="187325"/>
          </a:xfrm>
          <a:prstGeom prst="rect">
            <a:avLst/>
          </a:prstGeom>
          <a:noFill/>
          <a:ln w="9525">
            <a:noFill/>
            <a:miter lim="800000"/>
            <a:headEnd/>
            <a:tailEnd/>
          </a:ln>
        </p:spPr>
      </p:pic>
      <p:pic>
        <p:nvPicPr>
          <p:cNvPr id="105478" name="Picture 1" descr=" "/>
          <p:cNvPicPr>
            <a:picLocks noChangeAspect="1"/>
          </p:cNvPicPr>
          <p:nvPr/>
        </p:nvPicPr>
        <p:blipFill>
          <a:blip r:embed="rId7"/>
          <a:srcRect/>
          <a:stretch>
            <a:fillRect/>
          </a:stretch>
        </p:blipFill>
        <p:spPr bwMode="auto">
          <a:xfrm>
            <a:off x="1655763" y="3833813"/>
            <a:ext cx="5799137" cy="487362"/>
          </a:xfrm>
          <a:prstGeom prst="rect">
            <a:avLst/>
          </a:prstGeom>
          <a:noFill/>
          <a:ln w="9525">
            <a:noFill/>
            <a:miter lim="800000"/>
            <a:headEnd/>
            <a:tailEnd/>
          </a:ln>
        </p:spPr>
      </p:pic>
      <p:pic>
        <p:nvPicPr>
          <p:cNvPr id="105473" name="Picture 14" descr="Two graphs showing the production possibilities frontier of investing in capital goods and promoting growth. The x axis represents the quantity of consumer goods produced, and the y axis represents the quantity of capital goods produced. The first graph has a production possibilities frontier with point A located on the lower right corner of the curve; this graph is a short-run production possibilities frontier. The second graph is also has the production possibilities frontier of the first graph, along with a second production possibilities frontier shifted outwards; this graph is a long-run production possibilities frontier."/>
          <p:cNvPicPr>
            <a:picLocks noChangeAspect="1"/>
          </p:cNvPicPr>
          <p:nvPr/>
        </p:nvPicPr>
        <p:blipFill>
          <a:blip r:embed="rId8"/>
          <a:srcRect/>
          <a:stretch>
            <a:fillRect/>
          </a:stretch>
        </p:blipFill>
        <p:spPr bwMode="auto">
          <a:xfrm>
            <a:off x="498475" y="2132013"/>
            <a:ext cx="8105775" cy="2795587"/>
          </a:xfrm>
          <a:prstGeom prst="rect">
            <a:avLst/>
          </a:prstGeom>
          <a:noFill/>
          <a:ln w="9525">
            <a:noFill/>
            <a:miter lim="800000"/>
            <a:headEnd/>
            <a:tailEnd/>
          </a:ln>
        </p:spPr>
      </p:pic>
      <p:sp>
        <p:nvSpPr>
          <p:cNvPr id="105479" name="Title 7"/>
          <p:cNvSpPr>
            <a:spLocks noGrp="1"/>
          </p:cNvSpPr>
          <p:nvPr>
            <p:ph type="title"/>
          </p:nvPr>
        </p:nvSpPr>
        <p:spPr>
          <a:xfrm>
            <a:off x="457200" y="0"/>
            <a:ext cx="8229600" cy="1519238"/>
          </a:xfrm>
        </p:spPr>
        <p:txBody>
          <a:bodyPr/>
          <a:lstStyle/>
          <a:p>
            <a:r>
              <a:rPr lang="en-US">
                <a:latin typeface="Arial" pitchFamily="-107" charset="0"/>
                <a:cs typeface="Arial" pitchFamily="-107" charset="0"/>
              </a:rPr>
              <a:t>Capital Goods and Future Growth—1 </a:t>
            </a:r>
          </a:p>
        </p:txBody>
      </p:sp>
    </p:spTree>
    <p:extLst>
      <p:ext uri="{BB962C8B-B14F-4D97-AF65-F5344CB8AC3E}">
        <p14:creationId xmlns:p14="http://schemas.microsoft.com/office/powerpoint/2010/main" val="59776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 "/>
          <p:cNvPicPr>
            <a:picLocks noChangeAspect="1"/>
          </p:cNvPicPr>
          <p:nvPr/>
        </p:nvPicPr>
        <p:blipFill>
          <a:blip r:embed="rId3"/>
          <a:srcRect/>
          <a:stretch>
            <a:fillRect/>
          </a:stretch>
        </p:blipFill>
        <p:spPr bwMode="auto">
          <a:xfrm>
            <a:off x="5900738" y="2459038"/>
            <a:ext cx="2593975" cy="2097087"/>
          </a:xfrm>
          <a:prstGeom prst="rect">
            <a:avLst/>
          </a:prstGeom>
          <a:noFill/>
          <a:ln w="9525">
            <a:noFill/>
            <a:miter lim="800000"/>
            <a:headEnd/>
            <a:tailEnd/>
          </a:ln>
        </p:spPr>
      </p:pic>
      <p:pic>
        <p:nvPicPr>
          <p:cNvPr id="107523" name="Picture 6" descr=" "/>
          <p:cNvPicPr>
            <a:picLocks noChangeAspect="1"/>
          </p:cNvPicPr>
          <p:nvPr/>
        </p:nvPicPr>
        <p:blipFill>
          <a:blip r:embed="rId4"/>
          <a:srcRect/>
          <a:stretch>
            <a:fillRect/>
          </a:stretch>
        </p:blipFill>
        <p:spPr bwMode="auto">
          <a:xfrm>
            <a:off x="1604963" y="3240088"/>
            <a:ext cx="6083300" cy="1316037"/>
          </a:xfrm>
          <a:prstGeom prst="rect">
            <a:avLst/>
          </a:prstGeom>
          <a:noFill/>
          <a:ln w="9525">
            <a:noFill/>
            <a:miter lim="800000"/>
            <a:headEnd/>
            <a:tailEnd/>
          </a:ln>
        </p:spPr>
      </p:pic>
      <p:pic>
        <p:nvPicPr>
          <p:cNvPr id="4" name="Picture 3" descr=" "/>
          <p:cNvPicPr>
            <a:picLocks noChangeAspect="1"/>
          </p:cNvPicPr>
          <p:nvPr/>
        </p:nvPicPr>
        <p:blipFill>
          <a:blip r:embed="rId5"/>
          <a:srcRect/>
          <a:stretch>
            <a:fillRect/>
          </a:stretch>
        </p:blipFill>
        <p:spPr bwMode="auto">
          <a:xfrm>
            <a:off x="6505575" y="2789238"/>
            <a:ext cx="381000" cy="609600"/>
          </a:xfrm>
          <a:prstGeom prst="rect">
            <a:avLst/>
          </a:prstGeom>
          <a:noFill/>
          <a:ln w="9525">
            <a:noFill/>
            <a:miter lim="800000"/>
            <a:headEnd/>
            <a:tailEnd/>
          </a:ln>
        </p:spPr>
      </p:pic>
      <p:pic>
        <p:nvPicPr>
          <p:cNvPr id="107525" name="Picture 5" descr=" "/>
          <p:cNvPicPr>
            <a:picLocks noChangeAspect="1"/>
          </p:cNvPicPr>
          <p:nvPr/>
        </p:nvPicPr>
        <p:blipFill>
          <a:blip r:embed="rId6"/>
          <a:srcRect/>
          <a:stretch>
            <a:fillRect/>
          </a:stretch>
        </p:blipFill>
        <p:spPr bwMode="auto">
          <a:xfrm>
            <a:off x="1493838" y="3529013"/>
            <a:ext cx="5568950" cy="1239837"/>
          </a:xfrm>
          <a:prstGeom prst="rect">
            <a:avLst/>
          </a:prstGeom>
          <a:noFill/>
          <a:ln w="9525">
            <a:noFill/>
            <a:miter lim="800000"/>
            <a:headEnd/>
            <a:tailEnd/>
          </a:ln>
        </p:spPr>
      </p:pic>
      <p:pic>
        <p:nvPicPr>
          <p:cNvPr id="107526" name="Picture 7" descr=" "/>
          <p:cNvPicPr>
            <a:picLocks noChangeAspect="1"/>
          </p:cNvPicPr>
          <p:nvPr/>
        </p:nvPicPr>
        <p:blipFill>
          <a:blip r:embed="rId7"/>
          <a:srcRect/>
          <a:stretch>
            <a:fillRect/>
          </a:stretch>
        </p:blipFill>
        <p:spPr bwMode="auto">
          <a:xfrm>
            <a:off x="2357438" y="5253038"/>
            <a:ext cx="5321300" cy="190500"/>
          </a:xfrm>
          <a:prstGeom prst="rect">
            <a:avLst/>
          </a:prstGeom>
          <a:noFill/>
          <a:ln w="9525">
            <a:noFill/>
            <a:miter lim="800000"/>
            <a:headEnd/>
            <a:tailEnd/>
          </a:ln>
        </p:spPr>
      </p:pic>
      <p:pic>
        <p:nvPicPr>
          <p:cNvPr id="107521" name="Picture 4" descr="Two graphs showing the production possibilities frontier of investing in capital goods and promoting growth. The x axis represents the quantity of consumer goods produced, and the y axis represents the quantity of capital goods produced. The first graph has a production possibilities frontier with point B located in the middle of the curve; this graph is a short-run production possibilities frontier. The second graph is also has the production possibilities frontier of the first graph, along with a second production possibilities frontier shifted outwards; this graph is a long-run production possibilities frontier."/>
          <p:cNvPicPr>
            <a:picLocks noChangeAspect="1"/>
          </p:cNvPicPr>
          <p:nvPr/>
        </p:nvPicPr>
        <p:blipFill>
          <a:blip r:embed="rId8"/>
          <a:srcRect/>
          <a:stretch>
            <a:fillRect/>
          </a:stretch>
        </p:blipFill>
        <p:spPr bwMode="auto">
          <a:xfrm>
            <a:off x="455613" y="2003425"/>
            <a:ext cx="8239125" cy="3146425"/>
          </a:xfrm>
          <a:prstGeom prst="rect">
            <a:avLst/>
          </a:prstGeom>
          <a:noFill/>
          <a:ln w="9525">
            <a:noFill/>
            <a:miter lim="800000"/>
            <a:headEnd/>
            <a:tailEnd/>
          </a:ln>
        </p:spPr>
      </p:pic>
      <p:sp>
        <p:nvSpPr>
          <p:cNvPr id="107527" name="Title 9"/>
          <p:cNvSpPr>
            <a:spLocks noGrp="1"/>
          </p:cNvSpPr>
          <p:nvPr>
            <p:ph type="title"/>
          </p:nvPr>
        </p:nvSpPr>
        <p:spPr>
          <a:xfrm>
            <a:off x="457200" y="0"/>
            <a:ext cx="8229600" cy="1519238"/>
          </a:xfrm>
        </p:spPr>
        <p:txBody>
          <a:bodyPr/>
          <a:lstStyle/>
          <a:p>
            <a:r>
              <a:rPr lang="en-US">
                <a:latin typeface="Arial" pitchFamily="-107" charset="0"/>
                <a:cs typeface="Arial" pitchFamily="-107" charset="0"/>
              </a:rPr>
              <a:t>Capital Goods and Future Growth—2 </a:t>
            </a:r>
          </a:p>
        </p:txBody>
      </p:sp>
    </p:spTree>
    <p:extLst>
      <p:ext uri="{BB962C8B-B14F-4D97-AF65-F5344CB8AC3E}">
        <p14:creationId xmlns:p14="http://schemas.microsoft.com/office/powerpoint/2010/main" val="1530304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0"/>
            <a:ext cx="9144000" cy="1527175"/>
          </a:xfrm>
        </p:spPr>
        <p:txBody>
          <a:bodyPr/>
          <a:lstStyle/>
          <a:p>
            <a:r>
              <a:rPr lang="en-US" sz="4100">
                <a:latin typeface="Helvetica Neue" pitchFamily="-107" charset="0"/>
                <a:cs typeface="Arial" pitchFamily="-107" charset="0"/>
              </a:rPr>
              <a:t>The Scientific Method in Economics</a:t>
            </a:r>
          </a:p>
        </p:txBody>
      </p:sp>
      <p:sp>
        <p:nvSpPr>
          <p:cNvPr id="11267" name="Content Placeholder 2"/>
          <p:cNvSpPr>
            <a:spLocks noGrp="1"/>
          </p:cNvSpPr>
          <p:nvPr>
            <p:ph idx="1"/>
          </p:nvPr>
        </p:nvSpPr>
        <p:spPr>
          <a:xfrm>
            <a:off x="317500" y="1733550"/>
            <a:ext cx="8229600" cy="4895850"/>
          </a:xfrm>
        </p:spPr>
        <p:txBody>
          <a:bodyPr/>
          <a:lstStyle/>
          <a:p>
            <a:pPr eaLnBrk="1" hangingPunct="1"/>
            <a:r>
              <a:rPr lang="en-US" sz="3200" dirty="0">
                <a:latin typeface="Helvetica Neue" pitchFamily="-107" charset="0"/>
                <a:cs typeface="Arial" pitchFamily="-107" charset="0"/>
              </a:rPr>
              <a:t>Economists use the </a:t>
            </a:r>
            <a:r>
              <a:rPr lang="en-US" sz="3200" b="1" dirty="0">
                <a:solidFill>
                  <a:srgbClr val="1492C7"/>
                </a:solidFill>
                <a:latin typeface="Helvetica Neue" pitchFamily="-107" charset="0"/>
                <a:cs typeface="Arial" pitchFamily="-107" charset="0"/>
              </a:rPr>
              <a:t>scientific method </a:t>
            </a:r>
            <a:r>
              <a:rPr lang="en-US" sz="3200" dirty="0">
                <a:latin typeface="Helvetica Neue" pitchFamily="-107" charset="0"/>
                <a:cs typeface="Arial" pitchFamily="-107" charset="0"/>
              </a:rPr>
              <a:t>to explain economic phenomena:</a:t>
            </a:r>
          </a:p>
          <a:p>
            <a:pPr lvl="1" eaLnBrk="1" hangingPunct="1"/>
            <a:r>
              <a:rPr lang="en-US" altLang="ja-JP" sz="2800" dirty="0">
                <a:latin typeface="Helvetica Neue" pitchFamily="-107" charset="0"/>
                <a:cs typeface="Arial" pitchFamily="-107" charset="0"/>
              </a:rPr>
              <a:t>Observe a phenomena</a:t>
            </a:r>
          </a:p>
          <a:p>
            <a:pPr lvl="1" eaLnBrk="1" hangingPunct="1"/>
            <a:endParaRPr lang="en-US" altLang="ja-JP" sz="800" dirty="0">
              <a:latin typeface="Helvetica Neue" pitchFamily="-107" charset="0"/>
              <a:cs typeface="Arial" pitchFamily="-107" charset="0"/>
            </a:endParaRPr>
          </a:p>
          <a:p>
            <a:pPr lvl="1" eaLnBrk="1" hangingPunct="1"/>
            <a:r>
              <a:rPr lang="en-US" sz="2800" dirty="0">
                <a:latin typeface="Helvetica Neue" pitchFamily="-107" charset="0"/>
                <a:cs typeface="Arial" pitchFamily="-107" charset="0"/>
              </a:rPr>
              <a:t>Develop a hypothesis</a:t>
            </a:r>
          </a:p>
          <a:p>
            <a:pPr lvl="1" eaLnBrk="1" hangingPunct="1"/>
            <a:endParaRPr lang="en-US" sz="800" dirty="0">
              <a:latin typeface="Helvetica Neue" pitchFamily="-107" charset="0"/>
              <a:cs typeface="Arial" pitchFamily="-107" charset="0"/>
            </a:endParaRPr>
          </a:p>
          <a:p>
            <a:pPr lvl="1" eaLnBrk="1" hangingPunct="1"/>
            <a:r>
              <a:rPr lang="en-US" sz="2800" dirty="0">
                <a:latin typeface="Helvetica Neue" pitchFamily="-107" charset="0"/>
                <a:cs typeface="Arial" pitchFamily="-107" charset="0"/>
              </a:rPr>
              <a:t>Construct a model to test the theory</a:t>
            </a:r>
          </a:p>
          <a:p>
            <a:pPr lvl="1" eaLnBrk="1" hangingPunct="1"/>
            <a:endParaRPr lang="en-US" sz="800" dirty="0">
              <a:latin typeface="Helvetica Neue" pitchFamily="-107" charset="0"/>
              <a:cs typeface="Arial" pitchFamily="-107" charset="0"/>
            </a:endParaRPr>
          </a:p>
          <a:p>
            <a:pPr lvl="1" eaLnBrk="1" hangingPunct="1"/>
            <a:r>
              <a:rPr lang="en-US" sz="2800" dirty="0">
                <a:latin typeface="Helvetica Neue" pitchFamily="-107" charset="0"/>
                <a:cs typeface="Arial" pitchFamily="-107" charset="0"/>
              </a:rPr>
              <a:t>Design an experiment to test how well the model works and collect data</a:t>
            </a:r>
          </a:p>
          <a:p>
            <a:pPr lvl="1" eaLnBrk="1" hangingPunct="1"/>
            <a:endParaRPr lang="en-US" sz="800" dirty="0">
              <a:latin typeface="Helvetica Neue" pitchFamily="-107" charset="0"/>
              <a:cs typeface="Arial" pitchFamily="-107" charset="0"/>
            </a:endParaRPr>
          </a:p>
          <a:p>
            <a:pPr lvl="1" eaLnBrk="1" hangingPunct="1"/>
            <a:r>
              <a:rPr lang="en-US" sz="2800" dirty="0">
                <a:latin typeface="Helvetica Neue" pitchFamily="-107" charset="0"/>
                <a:cs typeface="Arial" pitchFamily="-107" charset="0"/>
              </a:rPr>
              <a:t>Revise or refute the theory based on evidence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457200" y="0"/>
            <a:ext cx="8229600" cy="1519238"/>
          </a:xfrm>
        </p:spPr>
        <p:txBody>
          <a:bodyPr/>
          <a:lstStyle/>
          <a:p>
            <a:r>
              <a:rPr lang="en-US">
                <a:latin typeface="Arial" pitchFamily="-107" charset="0"/>
                <a:cs typeface="Arial" pitchFamily="-107" charset="0"/>
              </a:rPr>
              <a:t>Visualizing Investment—1 </a:t>
            </a:r>
            <a:endParaRPr lang="en-US">
              <a:latin typeface="Helvetica Neue" pitchFamily="-107" charset="0"/>
              <a:cs typeface="Arial" pitchFamily="-107" charset="0"/>
            </a:endParaRPr>
          </a:p>
        </p:txBody>
      </p:sp>
      <p:sp>
        <p:nvSpPr>
          <p:cNvPr id="55299" name="Content Placeholder 2"/>
          <p:cNvSpPr>
            <a:spLocks noGrp="1"/>
          </p:cNvSpPr>
          <p:nvPr>
            <p:ph idx="4294967295"/>
          </p:nvPr>
        </p:nvSpPr>
        <p:spPr>
          <a:xfrm>
            <a:off x="423863" y="1695450"/>
            <a:ext cx="8229600" cy="4895850"/>
          </a:xfrm>
        </p:spPr>
        <p:txBody>
          <a:bodyPr/>
          <a:lstStyle/>
          <a:p>
            <a:pPr eaLnBrk="1" hangingPunct="1"/>
            <a:r>
              <a:rPr lang="en-US">
                <a:latin typeface="Arial" pitchFamily="-107" charset="0"/>
                <a:cs typeface="Arial" pitchFamily="-107" charset="0"/>
              </a:rPr>
              <a:t>Suppose that instead of producing pizza, we spent resources in order to improve pizza-making technology.</a:t>
            </a:r>
          </a:p>
          <a:p>
            <a:pPr eaLnBrk="1" hangingPunct="1"/>
            <a:r>
              <a:rPr lang="en-US">
                <a:latin typeface="Arial" pitchFamily="-107" charset="0"/>
                <a:cs typeface="Arial" pitchFamily="-107" charset="0"/>
              </a:rPr>
              <a:t>What happens…</a:t>
            </a:r>
          </a:p>
          <a:p>
            <a:pPr lvl="1" eaLnBrk="1" hangingPunct="1"/>
            <a:r>
              <a:rPr lang="en-US">
                <a:latin typeface="Arial" pitchFamily="-107" charset="0"/>
                <a:cs typeface="Arial" pitchFamily="-107" charset="0"/>
              </a:rPr>
              <a:t>Today?</a:t>
            </a:r>
          </a:p>
          <a:p>
            <a:pPr lvl="1" eaLnBrk="1" hangingPunct="1"/>
            <a:r>
              <a:rPr lang="en-US">
                <a:latin typeface="Arial" pitchFamily="-107" charset="0"/>
                <a:cs typeface="Arial" pitchFamily="-107" charset="0"/>
              </a:rPr>
              <a:t>Tomorrow?</a:t>
            </a:r>
            <a:endParaRPr lang="en-US">
              <a:latin typeface="Helvetica Neue" pitchFamily="-107" charset="0"/>
              <a:cs typeface="Arial" pitchFamily="-107" charset="0"/>
            </a:endParaRPr>
          </a:p>
          <a:p>
            <a:pPr eaLnBrk="1" hangingPunct="1">
              <a:buFont typeface="Arial" pitchFamily="-107" charset="0"/>
              <a:buNone/>
            </a:pPr>
            <a:endParaRPr lang="en-US" sz="280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Two columns of images; on the left are three pizzas and on the right two pizzas."/>
          <p:cNvGrpSpPr>
            <a:grpSpLocks/>
          </p:cNvGrpSpPr>
          <p:nvPr/>
        </p:nvGrpSpPr>
        <p:grpSpPr bwMode="auto">
          <a:xfrm>
            <a:off x="360363" y="6038850"/>
            <a:ext cx="8112125" cy="561975"/>
            <a:chOff x="360363" y="6038850"/>
            <a:chExt cx="8112125" cy="561975"/>
          </a:xfrm>
        </p:grpSpPr>
        <p:pic>
          <p:nvPicPr>
            <p:cNvPr id="111625"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360363" y="6043613"/>
              <a:ext cx="1116012" cy="557212"/>
            </a:xfrm>
            <a:prstGeom prst="rect">
              <a:avLst/>
            </a:prstGeom>
            <a:noFill/>
            <a:ln w="9525">
              <a:noFill/>
              <a:miter lim="800000"/>
              <a:headEnd/>
              <a:tailEnd/>
            </a:ln>
          </p:spPr>
        </p:pic>
        <p:pic>
          <p:nvPicPr>
            <p:cNvPr id="111626"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1549400" y="6043613"/>
              <a:ext cx="1117600" cy="557212"/>
            </a:xfrm>
            <a:prstGeom prst="rect">
              <a:avLst/>
            </a:prstGeom>
            <a:noFill/>
            <a:ln w="9525">
              <a:noFill/>
              <a:miter lim="800000"/>
              <a:headEnd/>
              <a:tailEnd/>
            </a:ln>
          </p:spPr>
        </p:pic>
        <p:pic>
          <p:nvPicPr>
            <p:cNvPr id="111627"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2738438" y="6038850"/>
              <a:ext cx="1117600" cy="555625"/>
            </a:xfrm>
            <a:prstGeom prst="rect">
              <a:avLst/>
            </a:prstGeom>
            <a:noFill/>
            <a:ln w="9525">
              <a:noFill/>
              <a:miter lim="800000"/>
              <a:headEnd/>
              <a:tailEnd/>
            </a:ln>
          </p:spPr>
        </p:pic>
        <p:pic>
          <p:nvPicPr>
            <p:cNvPr id="111628"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6164263" y="6043613"/>
              <a:ext cx="1117600" cy="557212"/>
            </a:xfrm>
            <a:prstGeom prst="rect">
              <a:avLst/>
            </a:prstGeom>
            <a:noFill/>
            <a:ln w="9525">
              <a:noFill/>
              <a:miter lim="800000"/>
              <a:headEnd/>
              <a:tailEnd/>
            </a:ln>
          </p:spPr>
        </p:pic>
        <p:pic>
          <p:nvPicPr>
            <p:cNvPr id="111629"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7354888" y="6043613"/>
              <a:ext cx="1117600" cy="557212"/>
            </a:xfrm>
            <a:prstGeom prst="rect">
              <a:avLst/>
            </a:prstGeom>
            <a:noFill/>
            <a:ln w="9525">
              <a:noFill/>
              <a:miter lim="800000"/>
              <a:headEnd/>
              <a:tailEnd/>
            </a:ln>
          </p:spPr>
        </p:pic>
      </p:grpSp>
      <p:grpSp>
        <p:nvGrpSpPr>
          <p:cNvPr id="4" name="Group 3" descr="Two columns of images; on the left are three pizzas and on the right two pizzas."/>
          <p:cNvGrpSpPr>
            <a:grpSpLocks/>
          </p:cNvGrpSpPr>
          <p:nvPr/>
        </p:nvGrpSpPr>
        <p:grpSpPr bwMode="auto">
          <a:xfrm>
            <a:off x="354013" y="4886325"/>
            <a:ext cx="8112125" cy="611188"/>
            <a:chOff x="354013" y="4886325"/>
            <a:chExt cx="8112125" cy="611188"/>
          </a:xfrm>
        </p:grpSpPr>
        <p:pic>
          <p:nvPicPr>
            <p:cNvPr id="111630"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354013" y="4892675"/>
              <a:ext cx="1116012" cy="555625"/>
            </a:xfrm>
            <a:prstGeom prst="rect">
              <a:avLst/>
            </a:prstGeom>
            <a:noFill/>
            <a:ln w="9525">
              <a:noFill/>
              <a:miter lim="800000"/>
              <a:headEnd/>
              <a:tailEnd/>
            </a:ln>
          </p:spPr>
        </p:pic>
        <p:pic>
          <p:nvPicPr>
            <p:cNvPr id="111631"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1543050" y="4892675"/>
              <a:ext cx="1117600" cy="555625"/>
            </a:xfrm>
            <a:prstGeom prst="rect">
              <a:avLst/>
            </a:prstGeom>
            <a:noFill/>
            <a:ln w="9525">
              <a:noFill/>
              <a:miter lim="800000"/>
              <a:headEnd/>
              <a:tailEnd/>
            </a:ln>
          </p:spPr>
        </p:pic>
        <p:pic>
          <p:nvPicPr>
            <p:cNvPr id="111632"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2732088" y="4886325"/>
              <a:ext cx="1117600" cy="555625"/>
            </a:xfrm>
            <a:prstGeom prst="rect">
              <a:avLst/>
            </a:prstGeom>
            <a:noFill/>
            <a:ln w="9525">
              <a:noFill/>
              <a:miter lim="800000"/>
              <a:headEnd/>
              <a:tailEnd/>
            </a:ln>
          </p:spPr>
        </p:pic>
        <p:pic>
          <p:nvPicPr>
            <p:cNvPr id="111633"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6157913" y="4940300"/>
              <a:ext cx="1117600" cy="557213"/>
            </a:xfrm>
            <a:prstGeom prst="rect">
              <a:avLst/>
            </a:prstGeom>
            <a:noFill/>
            <a:ln w="9525">
              <a:noFill/>
              <a:miter lim="800000"/>
              <a:headEnd/>
              <a:tailEnd/>
            </a:ln>
          </p:spPr>
        </p:pic>
        <p:pic>
          <p:nvPicPr>
            <p:cNvPr id="111634"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7348538" y="4940300"/>
              <a:ext cx="1117600" cy="557213"/>
            </a:xfrm>
            <a:prstGeom prst="rect">
              <a:avLst/>
            </a:prstGeom>
            <a:noFill/>
            <a:ln w="9525">
              <a:noFill/>
              <a:miter lim="800000"/>
              <a:headEnd/>
              <a:tailEnd/>
            </a:ln>
          </p:spPr>
        </p:pic>
      </p:grpSp>
      <p:grpSp>
        <p:nvGrpSpPr>
          <p:cNvPr id="3" name="Group 2" descr="Two columns of images. On the left side is a photo of a wood fire pizza oven. On the right are two pizzas."/>
          <p:cNvGrpSpPr>
            <a:grpSpLocks/>
          </p:cNvGrpSpPr>
          <p:nvPr/>
        </p:nvGrpSpPr>
        <p:grpSpPr bwMode="auto">
          <a:xfrm>
            <a:off x="365125" y="3625850"/>
            <a:ext cx="8112125" cy="946150"/>
            <a:chOff x="365125" y="3625850"/>
            <a:chExt cx="8112125" cy="946150"/>
          </a:xfrm>
        </p:grpSpPr>
        <p:pic>
          <p:nvPicPr>
            <p:cNvPr id="111635" name="Picture 28" descr="I:\DirkTextbookN\Jpegs(All)\VOLUME_1_MICRO_Class-test\06_PRINECO_CH12.jpg"/>
            <p:cNvPicPr>
              <a:picLocks noChangeAspect="1" noChangeArrowheads="1"/>
            </p:cNvPicPr>
            <p:nvPr/>
          </p:nvPicPr>
          <p:blipFill>
            <a:blip r:embed="rId4"/>
            <a:srcRect l="4704" t="10481" r="8745" b="45834"/>
            <a:stretch>
              <a:fillRect/>
            </a:stretch>
          </p:blipFill>
          <p:spPr bwMode="auto">
            <a:xfrm>
              <a:off x="365125" y="3625850"/>
              <a:ext cx="3098800" cy="946150"/>
            </a:xfrm>
            <a:prstGeom prst="rect">
              <a:avLst/>
            </a:prstGeom>
            <a:noFill/>
            <a:ln w="9525">
              <a:noFill/>
              <a:miter lim="800000"/>
              <a:headEnd/>
              <a:tailEnd/>
            </a:ln>
          </p:spPr>
        </p:pic>
        <p:pic>
          <p:nvPicPr>
            <p:cNvPr id="111636"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6170613" y="3892550"/>
              <a:ext cx="1117600" cy="555625"/>
            </a:xfrm>
            <a:prstGeom prst="rect">
              <a:avLst/>
            </a:prstGeom>
            <a:noFill/>
            <a:ln w="9525">
              <a:noFill/>
              <a:miter lim="800000"/>
              <a:headEnd/>
              <a:tailEnd/>
            </a:ln>
          </p:spPr>
        </p:pic>
        <p:pic>
          <p:nvPicPr>
            <p:cNvPr id="111637"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7361238" y="3892550"/>
              <a:ext cx="1116012" cy="555625"/>
            </a:xfrm>
            <a:prstGeom prst="rect">
              <a:avLst/>
            </a:prstGeom>
            <a:noFill/>
            <a:ln w="9525">
              <a:noFill/>
              <a:miter lim="800000"/>
              <a:headEnd/>
              <a:tailEnd/>
            </a:ln>
          </p:spPr>
        </p:pic>
      </p:grpSp>
      <p:grpSp>
        <p:nvGrpSpPr>
          <p:cNvPr id="111621" name="Group 1" descr="Two columns of pizzas. Two pizzas are in the left column and two on the right."/>
          <p:cNvGrpSpPr>
            <a:grpSpLocks/>
          </p:cNvGrpSpPr>
          <p:nvPr/>
        </p:nvGrpSpPr>
        <p:grpSpPr bwMode="auto">
          <a:xfrm>
            <a:off x="354013" y="2825750"/>
            <a:ext cx="8118475" cy="555625"/>
            <a:chOff x="354013" y="2825750"/>
            <a:chExt cx="8118475" cy="555625"/>
          </a:xfrm>
        </p:grpSpPr>
        <p:pic>
          <p:nvPicPr>
            <p:cNvPr id="111638"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354013" y="2825750"/>
              <a:ext cx="1116012" cy="555625"/>
            </a:xfrm>
            <a:prstGeom prst="rect">
              <a:avLst/>
            </a:prstGeom>
            <a:noFill/>
            <a:ln w="9525">
              <a:noFill/>
              <a:miter lim="800000"/>
              <a:headEnd/>
              <a:tailEnd/>
            </a:ln>
          </p:spPr>
        </p:pic>
        <p:pic>
          <p:nvPicPr>
            <p:cNvPr id="111639"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1543050" y="2825750"/>
              <a:ext cx="1117600" cy="555625"/>
            </a:xfrm>
            <a:prstGeom prst="rect">
              <a:avLst/>
            </a:prstGeom>
            <a:noFill/>
            <a:ln w="9525">
              <a:noFill/>
              <a:miter lim="800000"/>
              <a:headEnd/>
              <a:tailEnd/>
            </a:ln>
          </p:spPr>
        </p:pic>
        <p:pic>
          <p:nvPicPr>
            <p:cNvPr id="111640"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6164263" y="2825750"/>
              <a:ext cx="1117600" cy="555625"/>
            </a:xfrm>
            <a:prstGeom prst="rect">
              <a:avLst/>
            </a:prstGeom>
            <a:noFill/>
            <a:ln w="9525">
              <a:noFill/>
              <a:miter lim="800000"/>
              <a:headEnd/>
              <a:tailEnd/>
            </a:ln>
          </p:spPr>
        </p:pic>
        <p:pic>
          <p:nvPicPr>
            <p:cNvPr id="111641" name="Picture 27" descr="I:\DirkTextbookN\Jpegs(All)\VOLUME_1_MICRO_Class-test\014_PRINECO_CH11.jpg"/>
            <p:cNvPicPr>
              <a:picLocks noChangeAspect="1" noChangeArrowheads="1"/>
            </p:cNvPicPr>
            <p:nvPr/>
          </p:nvPicPr>
          <p:blipFill>
            <a:blip r:embed="rId3"/>
            <a:srcRect l="33189" t="66168" r="28896" b="7605"/>
            <a:stretch>
              <a:fillRect/>
            </a:stretch>
          </p:blipFill>
          <p:spPr bwMode="auto">
            <a:xfrm>
              <a:off x="7354888" y="2825750"/>
              <a:ext cx="1117600" cy="555625"/>
            </a:xfrm>
            <a:prstGeom prst="rect">
              <a:avLst/>
            </a:prstGeom>
            <a:noFill/>
            <a:ln w="9525">
              <a:noFill/>
              <a:miter lim="800000"/>
              <a:headEnd/>
              <a:tailEnd/>
            </a:ln>
          </p:spPr>
        </p:pic>
      </p:grpSp>
      <p:sp>
        <p:nvSpPr>
          <p:cNvPr id="111619" name="TextBox 2"/>
          <p:cNvSpPr txBox="1">
            <a:spLocks noChangeArrowheads="1"/>
          </p:cNvSpPr>
          <p:nvPr/>
        </p:nvSpPr>
        <p:spPr bwMode="auto">
          <a:xfrm>
            <a:off x="6096000" y="1828800"/>
            <a:ext cx="2667000" cy="523875"/>
          </a:xfrm>
          <a:prstGeom prst="rect">
            <a:avLst/>
          </a:prstGeom>
          <a:noFill/>
          <a:ln w="9525">
            <a:noFill/>
            <a:miter lim="800000"/>
            <a:headEnd/>
            <a:tailEnd/>
          </a:ln>
        </p:spPr>
        <p:txBody>
          <a:bodyPr>
            <a:prstTxWarp prst="textNoShape">
              <a:avLst/>
            </a:prstTxWarp>
            <a:spAutoFit/>
          </a:bodyPr>
          <a:lstStyle/>
          <a:p>
            <a:pPr eaLnBrk="1" hangingPunct="1"/>
            <a:r>
              <a:rPr lang="en-US" sz="2800">
                <a:latin typeface="Arial" pitchFamily="-107" charset="0"/>
                <a:cs typeface="Arial" pitchFamily="-107" charset="0"/>
                <a:sym typeface="Wingdings" pitchFamily="-107" charset="2"/>
              </a:rPr>
              <a:t>No Investment</a:t>
            </a:r>
          </a:p>
        </p:txBody>
      </p:sp>
      <p:sp>
        <p:nvSpPr>
          <p:cNvPr id="111620" name="TextBox 24"/>
          <p:cNvSpPr txBox="1">
            <a:spLocks noChangeArrowheads="1"/>
          </p:cNvSpPr>
          <p:nvPr/>
        </p:nvSpPr>
        <p:spPr bwMode="auto">
          <a:xfrm>
            <a:off x="3124200" y="1765300"/>
            <a:ext cx="2667000" cy="5016500"/>
          </a:xfrm>
          <a:prstGeom prst="rect">
            <a:avLst/>
          </a:prstGeom>
          <a:noFill/>
          <a:ln w="9525">
            <a:noFill/>
            <a:miter lim="800000"/>
            <a:headEnd/>
            <a:tailEnd/>
          </a:ln>
        </p:spPr>
        <p:txBody>
          <a:bodyPr>
            <a:prstTxWarp prst="textNoShape">
              <a:avLst/>
            </a:prstTxWarp>
            <a:spAutoFit/>
          </a:bodyPr>
          <a:lstStyle/>
          <a:p>
            <a:pPr algn="ctr" eaLnBrk="1" hangingPunct="1"/>
            <a:r>
              <a:rPr lang="en-US" sz="2800" dirty="0">
                <a:latin typeface="Arial" pitchFamily="-107" charset="0"/>
                <a:cs typeface="Arial" pitchFamily="-107" charset="0"/>
                <a:sym typeface="Wingdings" pitchFamily="-107" charset="2"/>
              </a:rPr>
              <a:t>Time Period</a:t>
            </a:r>
          </a:p>
          <a:p>
            <a:pPr algn="ctr" eaLnBrk="1" hangingPunct="1"/>
            <a:endParaRPr lang="en-US" dirty="0">
              <a:latin typeface="Arial" pitchFamily="-107" charset="0"/>
              <a:cs typeface="Arial" pitchFamily="-107" charset="0"/>
              <a:sym typeface="Wingdings" pitchFamily="-107" charset="2"/>
            </a:endParaRPr>
          </a:p>
          <a:p>
            <a:pPr algn="ctr" eaLnBrk="1" hangingPunct="1"/>
            <a:endParaRPr lang="en-US" sz="2400" dirty="0">
              <a:latin typeface="Arial" pitchFamily="-107" charset="0"/>
              <a:cs typeface="Arial" pitchFamily="-107" charset="0"/>
              <a:sym typeface="Wingdings" pitchFamily="-107" charset="2"/>
            </a:endParaRPr>
          </a:p>
          <a:p>
            <a:pPr algn="ctr" eaLnBrk="1" hangingPunct="1"/>
            <a:r>
              <a:rPr lang="en-US" sz="2400" dirty="0">
                <a:latin typeface="Arial" pitchFamily="-107" charset="0"/>
                <a:cs typeface="Arial" pitchFamily="-107" charset="0"/>
                <a:sym typeface="Wingdings" pitchFamily="-107" charset="2"/>
              </a:rPr>
              <a:t>1</a:t>
            </a:r>
          </a:p>
          <a:p>
            <a:pPr algn="ctr" eaLnBrk="1" hangingPunct="1"/>
            <a:endParaRPr lang="en-US" sz="2400" dirty="0">
              <a:latin typeface="Arial" pitchFamily="-107" charset="0"/>
              <a:cs typeface="Arial" pitchFamily="-107" charset="0"/>
              <a:sym typeface="Wingdings" pitchFamily="-107" charset="2"/>
            </a:endParaRPr>
          </a:p>
          <a:p>
            <a:pPr algn="ctr" eaLnBrk="1" hangingPunct="1"/>
            <a:endParaRPr lang="en-US" sz="2400" dirty="0">
              <a:latin typeface="Arial" pitchFamily="-107" charset="0"/>
              <a:cs typeface="Arial" pitchFamily="-107" charset="0"/>
              <a:sym typeface="Wingdings" pitchFamily="-107" charset="2"/>
            </a:endParaRPr>
          </a:p>
          <a:p>
            <a:pPr algn="ctr" eaLnBrk="1" hangingPunct="1"/>
            <a:r>
              <a:rPr lang="en-US" sz="2400" dirty="0">
                <a:latin typeface="Arial" pitchFamily="-107" charset="0"/>
                <a:cs typeface="Arial" pitchFamily="-107" charset="0"/>
                <a:sym typeface="Wingdings" pitchFamily="-107" charset="2"/>
              </a:rPr>
              <a:t>2</a:t>
            </a:r>
          </a:p>
          <a:p>
            <a:pPr algn="ctr" eaLnBrk="1" hangingPunct="1"/>
            <a:endParaRPr lang="en-US" sz="2400" dirty="0">
              <a:latin typeface="Arial" pitchFamily="-107" charset="0"/>
              <a:cs typeface="Arial" pitchFamily="-107" charset="0"/>
              <a:sym typeface="Wingdings" pitchFamily="-107" charset="2"/>
            </a:endParaRPr>
          </a:p>
          <a:p>
            <a:pPr algn="ctr" eaLnBrk="1" hangingPunct="1"/>
            <a:endParaRPr lang="en-US" sz="2400" dirty="0">
              <a:latin typeface="Arial" pitchFamily="-107" charset="0"/>
              <a:cs typeface="Arial" pitchFamily="-107" charset="0"/>
              <a:sym typeface="Wingdings" pitchFamily="-107" charset="2"/>
            </a:endParaRPr>
          </a:p>
          <a:p>
            <a:pPr algn="ctr" eaLnBrk="1" hangingPunct="1"/>
            <a:r>
              <a:rPr lang="en-US" sz="2400" dirty="0">
                <a:latin typeface="Arial" pitchFamily="-107" charset="0"/>
                <a:cs typeface="Arial" pitchFamily="-107" charset="0"/>
                <a:sym typeface="Wingdings" pitchFamily="-107" charset="2"/>
              </a:rPr>
              <a:t>3</a:t>
            </a:r>
          </a:p>
          <a:p>
            <a:pPr algn="ctr" eaLnBrk="1" hangingPunct="1"/>
            <a:endParaRPr lang="en-US" sz="2400" dirty="0">
              <a:latin typeface="Arial" pitchFamily="-107" charset="0"/>
              <a:cs typeface="Arial" pitchFamily="-107" charset="0"/>
              <a:sym typeface="Wingdings" pitchFamily="-107" charset="2"/>
            </a:endParaRPr>
          </a:p>
          <a:p>
            <a:pPr algn="ctr" eaLnBrk="1" hangingPunct="1"/>
            <a:endParaRPr lang="en-US" sz="2400" dirty="0">
              <a:latin typeface="Arial" pitchFamily="-107" charset="0"/>
              <a:cs typeface="Arial" pitchFamily="-107" charset="0"/>
              <a:sym typeface="Wingdings" pitchFamily="-107" charset="2"/>
            </a:endParaRPr>
          </a:p>
          <a:p>
            <a:pPr algn="ctr" eaLnBrk="1" hangingPunct="1"/>
            <a:r>
              <a:rPr lang="en-US" sz="2400" dirty="0">
                <a:latin typeface="Arial" pitchFamily="-107" charset="0"/>
                <a:cs typeface="Arial" pitchFamily="-107" charset="0"/>
                <a:sym typeface="Wingdings" pitchFamily="-107" charset="2"/>
              </a:rPr>
              <a:t>4</a:t>
            </a:r>
          </a:p>
        </p:txBody>
      </p:sp>
      <p:sp>
        <p:nvSpPr>
          <p:cNvPr id="111618" name="TextBox 1"/>
          <p:cNvSpPr txBox="1">
            <a:spLocks noChangeArrowheads="1"/>
          </p:cNvSpPr>
          <p:nvPr/>
        </p:nvSpPr>
        <p:spPr bwMode="auto">
          <a:xfrm>
            <a:off x="381000" y="1676400"/>
            <a:ext cx="2667000" cy="954088"/>
          </a:xfrm>
          <a:prstGeom prst="rect">
            <a:avLst/>
          </a:prstGeom>
          <a:noFill/>
          <a:ln w="9525">
            <a:noFill/>
            <a:miter lim="800000"/>
            <a:headEnd/>
            <a:tailEnd/>
          </a:ln>
        </p:spPr>
        <p:txBody>
          <a:bodyPr>
            <a:prstTxWarp prst="textNoShape">
              <a:avLst/>
            </a:prstTxWarp>
            <a:spAutoFit/>
          </a:bodyPr>
          <a:lstStyle/>
          <a:p>
            <a:pPr eaLnBrk="1" hangingPunct="1"/>
            <a:r>
              <a:rPr lang="en-US" sz="2800">
                <a:latin typeface="Arial" pitchFamily="-107" charset="0"/>
                <a:cs typeface="Arial" pitchFamily="-107" charset="0"/>
                <a:sym typeface="Wingdings" pitchFamily="-107" charset="2"/>
              </a:rPr>
              <a:t>Investment in Capital Goods</a:t>
            </a:r>
          </a:p>
        </p:txBody>
      </p:sp>
      <p:sp>
        <p:nvSpPr>
          <p:cNvPr id="111617" name="Title 1"/>
          <p:cNvSpPr>
            <a:spLocks noGrp="1"/>
          </p:cNvSpPr>
          <p:nvPr>
            <p:ph type="title"/>
          </p:nvPr>
        </p:nvSpPr>
        <p:spPr>
          <a:xfrm>
            <a:off x="457200" y="0"/>
            <a:ext cx="8229600" cy="1519238"/>
          </a:xfrm>
        </p:spPr>
        <p:txBody>
          <a:bodyPr/>
          <a:lstStyle/>
          <a:p>
            <a:r>
              <a:rPr lang="en-US">
                <a:latin typeface="Arial" pitchFamily="-107" charset="0"/>
                <a:cs typeface="Arial" pitchFamily="-107" charset="0"/>
              </a:rPr>
              <a:t>Visualizing Investment—2 </a:t>
            </a:r>
            <a:endParaRPr lang="en-US">
              <a:latin typeface="Helvetica Neue" pitchFamily="-107" charset="0"/>
              <a:cs typeface="Arial" pitchFamily="-107" charset="0"/>
            </a:endParaRPr>
          </a:p>
        </p:txBody>
      </p:sp>
    </p:spTree>
    <p:extLst>
      <p:ext uri="{BB962C8B-B14F-4D97-AF65-F5344CB8AC3E}">
        <p14:creationId xmlns:p14="http://schemas.microsoft.com/office/powerpoint/2010/main" val="849504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RINECOMA2_FIGUN07.p237a.jpg"/>
          <p:cNvPicPr>
            <a:picLocks noChangeAspect="1"/>
          </p:cNvPicPr>
          <p:nvPr/>
        </p:nvPicPr>
        <p:blipFill>
          <a:blip r:embed="rId3"/>
          <a:srcRect b="2944"/>
          <a:stretch>
            <a:fillRect/>
          </a:stretch>
        </p:blipFill>
        <p:spPr>
          <a:xfrm>
            <a:off x="5153337" y="2456484"/>
            <a:ext cx="3553263" cy="3992736"/>
          </a:xfrm>
          <a:prstGeom prst="rect">
            <a:avLst/>
          </a:prstGeom>
        </p:spPr>
      </p:pic>
      <p:pic>
        <p:nvPicPr>
          <p:cNvPr id="62469" name="Picture 6" descr="G:\DirkTextbookN\Jpegs(All)\NewjpgsJuly\iStock_000016116492Small.jpg"/>
          <p:cNvPicPr>
            <a:picLocks noChangeAspect="1" noChangeArrowheads="1"/>
          </p:cNvPicPr>
          <p:nvPr/>
        </p:nvPicPr>
        <p:blipFill>
          <a:blip r:embed="rId4"/>
          <a:srcRect/>
          <a:stretch>
            <a:fillRect/>
          </a:stretch>
        </p:blipFill>
        <p:spPr bwMode="auto">
          <a:xfrm>
            <a:off x="265113" y="2931234"/>
            <a:ext cx="4578350" cy="3043237"/>
          </a:xfrm>
          <a:prstGeom prst="rect">
            <a:avLst/>
          </a:prstGeom>
          <a:noFill/>
          <a:ln w="9525">
            <a:noFill/>
            <a:miter lim="800000"/>
            <a:headEnd/>
            <a:tailEnd/>
          </a:ln>
        </p:spPr>
      </p:pic>
      <p:sp>
        <p:nvSpPr>
          <p:cNvPr id="113666" name="Content Placeholder 2"/>
          <p:cNvSpPr>
            <a:spLocks noGrp="1"/>
          </p:cNvSpPr>
          <p:nvPr>
            <p:ph idx="4294967295"/>
          </p:nvPr>
        </p:nvSpPr>
        <p:spPr>
          <a:xfrm>
            <a:off x="300038" y="1712913"/>
            <a:ext cx="8229600" cy="1081087"/>
          </a:xfrm>
        </p:spPr>
        <p:txBody>
          <a:bodyPr/>
          <a:lstStyle/>
          <a:p>
            <a:pPr eaLnBrk="1" hangingPunct="1"/>
            <a:r>
              <a:rPr lang="en-US" sz="3200">
                <a:latin typeface="Helvetica Neue" pitchFamily="-107" charset="0"/>
                <a:cs typeface="Arial" pitchFamily="-107" charset="0"/>
              </a:rPr>
              <a:t>Other examples of </a:t>
            </a:r>
            <a:r>
              <a:rPr lang="en-US" sz="3200" i="1">
                <a:latin typeface="Helvetica Neue" pitchFamily="-107" charset="0"/>
                <a:cs typeface="Arial" pitchFamily="-107" charset="0"/>
              </a:rPr>
              <a:t>long-term</a:t>
            </a:r>
            <a:r>
              <a:rPr lang="en-US" sz="3200">
                <a:latin typeface="Helvetica Neue" pitchFamily="-107" charset="0"/>
                <a:cs typeface="Arial" pitchFamily="-107" charset="0"/>
              </a:rPr>
              <a:t> investment:</a:t>
            </a:r>
          </a:p>
          <a:p>
            <a:pPr eaLnBrk="1" hangingPunct="1">
              <a:buFont typeface="Arial" pitchFamily="-107" charset="0"/>
              <a:buNone/>
            </a:pPr>
            <a:endParaRPr lang="en-US" sz="2800">
              <a:latin typeface="Helvetica Neue" pitchFamily="-107" charset="0"/>
              <a:cs typeface="Arial" pitchFamily="-107" charset="0"/>
            </a:endParaRPr>
          </a:p>
        </p:txBody>
      </p:sp>
      <p:sp>
        <p:nvSpPr>
          <p:cNvPr id="113665" name="Title 1"/>
          <p:cNvSpPr>
            <a:spLocks noGrp="1"/>
          </p:cNvSpPr>
          <p:nvPr>
            <p:ph type="title"/>
          </p:nvPr>
        </p:nvSpPr>
        <p:spPr>
          <a:xfrm>
            <a:off x="457200" y="0"/>
            <a:ext cx="8229600" cy="1519238"/>
          </a:xfrm>
        </p:spPr>
        <p:txBody>
          <a:bodyPr/>
          <a:lstStyle/>
          <a:p>
            <a:r>
              <a:rPr lang="en-US">
                <a:latin typeface="Arial" pitchFamily="-107" charset="0"/>
                <a:cs typeface="Arial" pitchFamily="-107" charset="0"/>
              </a:rPr>
              <a:t>Visualizing Investment—3 </a:t>
            </a:r>
            <a:endParaRPr lang="en-US">
              <a:latin typeface="Helvetica Neue" pitchFamily="-107" charset="0"/>
              <a:cs typeface="Arial" pitchFamily="-107" charset="0"/>
            </a:endParaRPr>
          </a:p>
        </p:txBody>
      </p:sp>
    </p:spTree>
    <p:extLst>
      <p:ext uri="{BB962C8B-B14F-4D97-AF65-F5344CB8AC3E}">
        <p14:creationId xmlns:p14="http://schemas.microsoft.com/office/powerpoint/2010/main" val="1201857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Correct answer: A, We give up consumption today."/>
          <p:cNvSpPr/>
          <p:nvPr/>
        </p:nvSpPr>
        <p:spPr>
          <a:xfrm>
            <a:off x="652462" y="3468355"/>
            <a:ext cx="6534151" cy="64644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53251" name="Content Placeholder 2"/>
          <p:cNvSpPr>
            <a:spLocks noGrp="1"/>
          </p:cNvSpPr>
          <p:nvPr>
            <p:ph idx="1"/>
          </p:nvPr>
        </p:nvSpPr>
        <p:spPr>
          <a:xfrm>
            <a:off x="273050" y="1712913"/>
            <a:ext cx="8696325" cy="4895850"/>
          </a:xfrm>
        </p:spPr>
        <p:txBody>
          <a:bodyPr/>
          <a:lstStyle/>
          <a:p>
            <a:r>
              <a:rPr lang="en-US" dirty="0">
                <a:latin typeface="Helvetica Neue" pitchFamily="-107" charset="0"/>
                <a:cs typeface="Arial" pitchFamily="-107" charset="0"/>
              </a:rPr>
              <a:t>What is the opportunity cost of producing capital goods instead of consumer goods?</a:t>
            </a:r>
          </a:p>
          <a:p>
            <a:pPr marL="971550" lvl="1" indent="-514350">
              <a:buFont typeface="Calibri" pitchFamily="-107" charset="0"/>
              <a:buAutoNum type="alphaUcPeriod"/>
            </a:pPr>
            <a:r>
              <a:rPr lang="en-US" dirty="0">
                <a:latin typeface="Helvetica Neue" pitchFamily="-107" charset="0"/>
                <a:cs typeface="Arial" pitchFamily="-107" charset="0"/>
              </a:rPr>
              <a:t>We give up consumption today.</a:t>
            </a:r>
          </a:p>
          <a:p>
            <a:pPr marL="971550" lvl="1" indent="-514350">
              <a:buFont typeface="Calibri" pitchFamily="-107" charset="0"/>
              <a:buAutoNum type="alphaUcPeriod"/>
            </a:pPr>
            <a:r>
              <a:rPr lang="en-US" dirty="0">
                <a:latin typeface="Helvetica Neue" pitchFamily="-107" charset="0"/>
                <a:cs typeface="Arial" pitchFamily="-107" charset="0"/>
              </a:rPr>
              <a:t>We give up consumption tomorrow.</a:t>
            </a:r>
          </a:p>
          <a:p>
            <a:pPr marL="971550" lvl="1" indent="-514350">
              <a:buFont typeface="Calibri" pitchFamily="-107" charset="0"/>
              <a:buAutoNum type="alphaUcPeriod"/>
            </a:pPr>
            <a:r>
              <a:rPr lang="en-US" dirty="0">
                <a:latin typeface="Helvetica Neue" pitchFamily="-107" charset="0"/>
                <a:cs typeface="Arial" pitchFamily="-107" charset="0"/>
              </a:rPr>
              <a:t>We have less employment today.</a:t>
            </a:r>
          </a:p>
          <a:p>
            <a:pPr marL="971550" lvl="1" indent="-514350">
              <a:buFont typeface="Calibri" pitchFamily="-107" charset="0"/>
              <a:buAutoNum type="alphaUcPeriod"/>
            </a:pPr>
            <a:r>
              <a:rPr lang="en-US" dirty="0">
                <a:latin typeface="Helvetica Neue" pitchFamily="-107" charset="0"/>
                <a:cs typeface="Arial" pitchFamily="-107" charset="0"/>
              </a:rPr>
              <a:t>We have a lower standard of living tomorrow.</a:t>
            </a:r>
          </a:p>
          <a:p>
            <a:pPr marL="971550" lvl="1" indent="-514350">
              <a:buFont typeface="Calibri" pitchFamily="-107" charset="0"/>
              <a:buAutoNum type="alphaUcPeriod"/>
            </a:pPr>
            <a:endParaRPr lang="en-US" dirty="0">
              <a:latin typeface="Helvetica Neue" pitchFamily="-107" charset="0"/>
              <a:cs typeface="Arial" pitchFamily="-107" charset="0"/>
            </a:endParaRPr>
          </a:p>
        </p:txBody>
      </p:sp>
      <p:sp>
        <p:nvSpPr>
          <p:cNvPr id="11571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Know—11 </a:t>
            </a:r>
            <a:endParaRPr lang="en-US">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Conclusion</a:t>
            </a:r>
          </a:p>
        </p:txBody>
      </p:sp>
      <p:sp>
        <p:nvSpPr>
          <p:cNvPr id="117762" name="Content Placeholder 2"/>
          <p:cNvSpPr>
            <a:spLocks noGrp="1"/>
          </p:cNvSpPr>
          <p:nvPr>
            <p:ph idx="1"/>
          </p:nvPr>
        </p:nvSpPr>
        <p:spPr>
          <a:xfrm>
            <a:off x="457200" y="1712913"/>
            <a:ext cx="8229600" cy="4895850"/>
          </a:xfrm>
        </p:spPr>
        <p:txBody>
          <a:bodyPr/>
          <a:lstStyle/>
          <a:p>
            <a:r>
              <a:rPr lang="en-US" sz="2800">
                <a:latin typeface="Arial" pitchFamily="-107" charset="0"/>
                <a:cs typeface="Arial" pitchFamily="-107" charset="0"/>
              </a:rPr>
              <a:t>Economists use simplified models to understand how the economy works.</a:t>
            </a:r>
          </a:p>
          <a:p>
            <a:r>
              <a:rPr lang="en-US" sz="2800">
                <a:latin typeface="Arial" pitchFamily="-107" charset="0"/>
                <a:cs typeface="Arial" pitchFamily="-107" charset="0"/>
              </a:rPr>
              <a:t>The production possibilities frontier (PPF) illustrates the benefits of trade and allows us to describe ways to grow the economy.</a:t>
            </a:r>
          </a:p>
          <a:p>
            <a:r>
              <a:rPr lang="en-US" sz="2800">
                <a:latin typeface="Arial" pitchFamily="-107" charset="0"/>
                <a:cs typeface="Arial" pitchFamily="-107" charset="0"/>
              </a:rPr>
              <a:t>When producers specialize, they focus their efforts on those goods and services for which they have the lowest opportunity cost and trade with others who are good at making something else.</a:t>
            </a:r>
            <a:endParaRPr lang="en-US" sz="2800">
              <a:latin typeface="Helvetica Neue" pitchFamily="-107" charset="0"/>
              <a:cs typeface="Arial" pitchFamily="-107"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0" y="0"/>
            <a:ext cx="9144000" cy="1527175"/>
          </a:xfrm>
        </p:spPr>
        <p:txBody>
          <a:bodyPr/>
          <a:lstStyle/>
          <a:p>
            <a:r>
              <a:rPr lang="en-US">
                <a:latin typeface="Helvetica Neue" pitchFamily="-107" charset="0"/>
                <a:cs typeface="Arial" pitchFamily="-107" charset="0"/>
              </a:rPr>
              <a:t>Positive and Normative Analysis</a:t>
            </a:r>
          </a:p>
        </p:txBody>
      </p:sp>
      <p:sp>
        <p:nvSpPr>
          <p:cNvPr id="12291" name="Content Placeholder 2"/>
          <p:cNvSpPr>
            <a:spLocks noGrp="1"/>
          </p:cNvSpPr>
          <p:nvPr>
            <p:ph idx="1"/>
          </p:nvPr>
        </p:nvSpPr>
        <p:spPr>
          <a:xfrm>
            <a:off x="457200" y="1712913"/>
            <a:ext cx="8229600" cy="4895850"/>
          </a:xfrm>
        </p:spPr>
        <p:txBody>
          <a:bodyPr/>
          <a:lstStyle/>
          <a:p>
            <a:pPr eaLnBrk="1" hangingPunct="1"/>
            <a:r>
              <a:rPr lang="en-US" sz="3200" b="1">
                <a:solidFill>
                  <a:srgbClr val="1492C7"/>
                </a:solidFill>
                <a:latin typeface="Arial" pitchFamily="-107" charset="0"/>
                <a:cs typeface="Arial" pitchFamily="-107" charset="0"/>
              </a:rPr>
              <a:t>Positive statement</a:t>
            </a:r>
          </a:p>
          <a:p>
            <a:pPr lvl="1" eaLnBrk="1" hangingPunct="1"/>
            <a:r>
              <a:rPr lang="en-US" sz="2800">
                <a:latin typeface="Arial" pitchFamily="-107" charset="0"/>
                <a:cs typeface="Arial" pitchFamily="-107" charset="0"/>
              </a:rPr>
              <a:t>Can be tested and validated</a:t>
            </a:r>
          </a:p>
          <a:p>
            <a:pPr lvl="1" eaLnBrk="1" hangingPunct="1"/>
            <a:r>
              <a:rPr lang="en-US" sz="2800">
                <a:latin typeface="Arial" pitchFamily="-107" charset="0"/>
                <a:cs typeface="Arial" pitchFamily="-107" charset="0"/>
              </a:rPr>
              <a:t>Describes “what is”</a:t>
            </a:r>
          </a:p>
          <a:p>
            <a:pPr lvl="1" eaLnBrk="1" hangingPunct="1"/>
            <a:endParaRPr lang="en-US" sz="1000">
              <a:latin typeface="Arial" pitchFamily="-107" charset="0"/>
              <a:cs typeface="Arial" pitchFamily="-107" charset="0"/>
            </a:endParaRPr>
          </a:p>
          <a:p>
            <a:pPr eaLnBrk="1" hangingPunct="1"/>
            <a:r>
              <a:rPr lang="en-US" sz="3200" b="1">
                <a:solidFill>
                  <a:srgbClr val="1492C7"/>
                </a:solidFill>
                <a:latin typeface="Arial" pitchFamily="-107" charset="0"/>
                <a:cs typeface="Arial" pitchFamily="-107" charset="0"/>
              </a:rPr>
              <a:t>Normative statement</a:t>
            </a:r>
          </a:p>
          <a:p>
            <a:pPr lvl="1" eaLnBrk="1" hangingPunct="1"/>
            <a:r>
              <a:rPr lang="en-US" sz="2800">
                <a:latin typeface="Arial" pitchFamily="-107" charset="0"/>
                <a:cs typeface="Arial" pitchFamily="-107" charset="0"/>
              </a:rPr>
              <a:t>An opinion that cannot be tested or validated</a:t>
            </a:r>
          </a:p>
          <a:p>
            <a:pPr lvl="1" eaLnBrk="1" hangingPunct="1"/>
            <a:r>
              <a:rPr lang="en-US" sz="2800">
                <a:latin typeface="Arial" pitchFamily="-107" charset="0"/>
                <a:cs typeface="Arial" pitchFamily="-107" charset="0"/>
              </a:rPr>
              <a:t>Describes “what </a:t>
            </a:r>
            <a:r>
              <a:rPr lang="en-US" altLang="ja-JP" sz="2800">
                <a:latin typeface="Arial" pitchFamily="-107" charset="0"/>
                <a:cs typeface="Arial" pitchFamily="-107" charset="0"/>
              </a:rPr>
              <a:t>ought to be</a:t>
            </a:r>
            <a:r>
              <a:rPr lang="ja-JP" altLang="en-US" sz="2800">
                <a:latin typeface="Arial" pitchFamily="-107" charset="0"/>
                <a:cs typeface="Arial" pitchFamily="-107" charset="0"/>
              </a:rPr>
              <a:t>”</a:t>
            </a:r>
            <a:endParaRPr lang="en-US" altLang="ja-JP" sz="2800">
              <a:latin typeface="Arial" pitchFamily="-107" charset="0"/>
              <a:cs typeface="Arial" pitchFamily="-107" charset="0"/>
            </a:endParaRPr>
          </a:p>
          <a:p>
            <a:pPr lvl="1" eaLnBrk="1" hangingPunct="1"/>
            <a:endParaRPr lang="en-US" altLang="ja-JP" sz="1000">
              <a:latin typeface="Arial" pitchFamily="-107" charset="0"/>
              <a:cs typeface="Arial" pitchFamily="-107" charset="0"/>
            </a:endParaRPr>
          </a:p>
          <a:p>
            <a:pPr eaLnBrk="1" hangingPunct="1"/>
            <a:r>
              <a:rPr lang="en-US" sz="3200">
                <a:latin typeface="Arial" pitchFamily="-107" charset="0"/>
                <a:cs typeface="Arial" pitchFamily="-107" charset="0"/>
              </a:rPr>
              <a:t>Economists are concerned with </a:t>
            </a:r>
            <a:r>
              <a:rPr lang="en-US" sz="3200" b="1" i="1">
                <a:solidFill>
                  <a:srgbClr val="1492C7"/>
                </a:solidFill>
                <a:latin typeface="Arial" pitchFamily="-107" charset="0"/>
                <a:cs typeface="Arial" pitchFamily="-107" charset="0"/>
              </a:rPr>
              <a:t>positive</a:t>
            </a:r>
            <a:r>
              <a:rPr lang="en-US" sz="3200">
                <a:latin typeface="Arial" pitchFamily="-107" charset="0"/>
                <a:cs typeface="Arial" pitchFamily="-107" charset="0"/>
              </a:rPr>
              <a:t> analysis.</a:t>
            </a:r>
            <a:endParaRPr lang="en-US" sz="240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22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Know—1 </a:t>
            </a:r>
            <a:endParaRPr lang="en-US">
              <a:latin typeface="Helvetica Neue" pitchFamily="-107" charset="0"/>
              <a:cs typeface="Arial" pitchFamily="-107" charset="0"/>
            </a:endParaRPr>
          </a:p>
        </p:txBody>
      </p:sp>
      <p:sp>
        <p:nvSpPr>
          <p:cNvPr id="13315" name="Content Placeholder 2"/>
          <p:cNvSpPr>
            <a:spLocks noGrp="1"/>
          </p:cNvSpPr>
          <p:nvPr>
            <p:ph idx="1"/>
          </p:nvPr>
        </p:nvSpPr>
        <p:spPr>
          <a:xfrm>
            <a:off x="457200" y="1712913"/>
            <a:ext cx="8229600" cy="4895850"/>
          </a:xfrm>
        </p:spPr>
        <p:txBody>
          <a:bodyPr/>
          <a:lstStyle/>
          <a:p>
            <a:pPr eaLnBrk="1" hangingPunct="1"/>
            <a:r>
              <a:rPr lang="en-US" sz="3200" dirty="0">
                <a:latin typeface="Helvetica Neue" pitchFamily="-107" charset="0"/>
                <a:cs typeface="Arial" pitchFamily="-107" charset="0"/>
              </a:rPr>
              <a:t>Is the statement </a:t>
            </a:r>
            <a:r>
              <a:rPr lang="en-US" sz="3200" b="1" i="1" dirty="0">
                <a:solidFill>
                  <a:srgbClr val="1492C7"/>
                </a:solidFill>
                <a:latin typeface="Helvetica Neue" pitchFamily="-107" charset="0"/>
                <a:cs typeface="Arial" pitchFamily="-107" charset="0"/>
              </a:rPr>
              <a:t>positive</a:t>
            </a:r>
            <a:r>
              <a:rPr lang="en-US" sz="3200" dirty="0">
                <a:latin typeface="Helvetica Neue" pitchFamily="-107" charset="0"/>
                <a:cs typeface="Arial" pitchFamily="-107" charset="0"/>
              </a:rPr>
              <a:t> or </a:t>
            </a:r>
            <a:r>
              <a:rPr lang="en-US" sz="3200" b="1" i="1" dirty="0">
                <a:solidFill>
                  <a:srgbClr val="1492C7"/>
                </a:solidFill>
                <a:latin typeface="Helvetica Neue" pitchFamily="-107" charset="0"/>
                <a:cs typeface="Arial" pitchFamily="-107" charset="0"/>
              </a:rPr>
              <a:t>normative</a:t>
            </a:r>
            <a:r>
              <a:rPr lang="en-US" sz="3200" dirty="0" smtClean="0">
                <a:latin typeface="Helvetica Neue" pitchFamily="-107" charset="0"/>
                <a:cs typeface="Arial" pitchFamily="-107" charset="0"/>
              </a:rPr>
              <a:t>:</a:t>
            </a:r>
            <a:endParaRPr lang="en-US" sz="3200" dirty="0">
              <a:latin typeface="Helvetica Neue" pitchFamily="-107" charset="0"/>
              <a:cs typeface="Arial" pitchFamily="-107" charset="0"/>
            </a:endParaRPr>
          </a:p>
          <a:p>
            <a:pPr marL="0" indent="0" eaLnBrk="1" hangingPunct="1">
              <a:buFont typeface="Arial" pitchFamily="-107" charset="0"/>
              <a:buNone/>
            </a:pPr>
            <a:endParaRPr lang="en-US" sz="800" dirty="0">
              <a:latin typeface="Helvetica Neue" pitchFamily="-107" charset="0"/>
              <a:cs typeface="Arial" pitchFamily="-107" charset="0"/>
            </a:endParaRPr>
          </a:p>
          <a:p>
            <a:pPr marL="0" indent="0" eaLnBrk="1" hangingPunct="1">
              <a:buFont typeface="Calibri" pitchFamily="-107" charset="0"/>
              <a:buAutoNum type="arabicPeriod"/>
            </a:pPr>
            <a:r>
              <a:rPr lang="en-US" sz="2800" dirty="0" smtClean="0">
                <a:latin typeface="Helvetica Neue" pitchFamily="-107" charset="0"/>
                <a:cs typeface="Arial" pitchFamily="-107" charset="0"/>
              </a:rPr>
              <a:t> Rich </a:t>
            </a:r>
            <a:r>
              <a:rPr lang="en-US" sz="2800" dirty="0">
                <a:latin typeface="Helvetica Neue" pitchFamily="-107" charset="0"/>
                <a:cs typeface="Arial" pitchFamily="-107" charset="0"/>
              </a:rPr>
              <a:t>people should be taxed more.</a:t>
            </a:r>
          </a:p>
          <a:p>
            <a:pPr marL="0" indent="0" eaLnBrk="1" hangingPunct="1">
              <a:buFont typeface="Calibri" pitchFamily="-107" charset="0"/>
              <a:buAutoNum type="arabicPeriod"/>
            </a:pPr>
            <a:r>
              <a:rPr lang="en-US" sz="2800" dirty="0" smtClean="0">
                <a:latin typeface="Helvetica Neue" pitchFamily="-107" charset="0"/>
                <a:cs typeface="Arial" pitchFamily="-107" charset="0"/>
              </a:rPr>
              <a:t> More </a:t>
            </a:r>
            <a:r>
              <a:rPr lang="en-US" sz="2800" dirty="0">
                <a:latin typeface="Helvetica Neue" pitchFamily="-107" charset="0"/>
                <a:cs typeface="Arial" pitchFamily="-107" charset="0"/>
              </a:rPr>
              <a:t>taxes on the rich will increase tax revenues.</a:t>
            </a:r>
          </a:p>
          <a:p>
            <a:pPr marL="0" indent="0" eaLnBrk="1" hangingPunct="1">
              <a:buFont typeface="Calibri" pitchFamily="-107" charset="0"/>
              <a:buAutoNum type="arabicPeriod"/>
            </a:pPr>
            <a:r>
              <a:rPr lang="en-US" sz="2800" dirty="0" smtClean="0">
                <a:latin typeface="Helvetica Neue" pitchFamily="-107" charset="0"/>
                <a:cs typeface="Arial" pitchFamily="-107" charset="0"/>
              </a:rPr>
              <a:t> Everyone </a:t>
            </a:r>
            <a:r>
              <a:rPr lang="en-US" sz="2800" dirty="0">
                <a:latin typeface="Helvetica Neue" pitchFamily="-107" charset="0"/>
                <a:cs typeface="Arial" pitchFamily="-107" charset="0"/>
              </a:rPr>
              <a:t>should donate to charity.</a:t>
            </a:r>
          </a:p>
          <a:p>
            <a:pPr marL="0" indent="0" eaLnBrk="1" hangingPunct="1">
              <a:buFont typeface="Calibri" pitchFamily="-107" charset="0"/>
              <a:buAutoNum type="arabicPeriod"/>
            </a:pPr>
            <a:r>
              <a:rPr lang="en-US" sz="2800" dirty="0" smtClean="0">
                <a:latin typeface="Helvetica Neue" pitchFamily="-107" charset="0"/>
                <a:cs typeface="Arial" pitchFamily="-107" charset="0"/>
              </a:rPr>
              <a:t> Government </a:t>
            </a:r>
            <a:r>
              <a:rPr lang="en-US" sz="2800" dirty="0">
                <a:latin typeface="Helvetica Neue" pitchFamily="-107" charset="0"/>
                <a:cs typeface="Arial" pitchFamily="-107" charset="0"/>
              </a:rPr>
              <a:t>intervention in markets is bad.</a:t>
            </a:r>
          </a:p>
          <a:p>
            <a:pPr marL="0" indent="0" eaLnBrk="1" hangingPunct="1">
              <a:buFont typeface="Calibri" pitchFamily="-107" charset="0"/>
              <a:buAutoNum type="arabicPeriod"/>
            </a:pPr>
            <a:r>
              <a:rPr lang="en-US" sz="2800" dirty="0" smtClean="0">
                <a:latin typeface="Helvetica Neue" pitchFamily="-107" charset="0"/>
                <a:cs typeface="Arial" pitchFamily="-107" charset="0"/>
              </a:rPr>
              <a:t> Economics </a:t>
            </a:r>
            <a:r>
              <a:rPr lang="en-US" sz="2800" dirty="0">
                <a:latin typeface="Helvetica Neue" pitchFamily="-107" charset="0"/>
                <a:cs typeface="Arial" pitchFamily="-107" charset="0"/>
              </a:rPr>
              <a:t>majors earn more on average than sociology majors do.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Economic Models</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16387" name="Content Placeholder 2"/>
          <p:cNvSpPr>
            <a:spLocks noGrp="1"/>
          </p:cNvSpPr>
          <p:nvPr>
            <p:ph idx="1"/>
          </p:nvPr>
        </p:nvSpPr>
        <p:spPr>
          <a:xfrm>
            <a:off x="238125" y="1712913"/>
            <a:ext cx="8448675" cy="4965700"/>
          </a:xfrm>
        </p:spPr>
        <p:txBody>
          <a:bodyPr/>
          <a:lstStyle/>
          <a:p>
            <a:pPr eaLnBrk="1" hangingPunct="1"/>
            <a:r>
              <a:rPr lang="en-US" sz="3200">
                <a:latin typeface="Arial" pitchFamily="-107" charset="0"/>
                <a:cs typeface="Arial" pitchFamily="-107" charset="0"/>
              </a:rPr>
              <a:t>Economists use models to understand the complex real-world economy.</a:t>
            </a:r>
          </a:p>
          <a:p>
            <a:pPr eaLnBrk="1" hangingPunct="1"/>
            <a:endParaRPr lang="en-US" sz="1000">
              <a:latin typeface="Arial" pitchFamily="-107" charset="0"/>
              <a:cs typeface="Arial" pitchFamily="-107" charset="0"/>
            </a:endParaRPr>
          </a:p>
          <a:p>
            <a:pPr eaLnBrk="1" hangingPunct="1"/>
            <a:r>
              <a:rPr lang="en-US" sz="3200">
                <a:latin typeface="Arial" pitchFamily="-107" charset="0"/>
                <a:cs typeface="Arial" pitchFamily="-107" charset="0"/>
              </a:rPr>
              <a:t>Models</a:t>
            </a:r>
          </a:p>
          <a:p>
            <a:pPr lvl="1" eaLnBrk="1" hangingPunct="1"/>
            <a:r>
              <a:rPr lang="en-US" sz="2800">
                <a:latin typeface="Arial" pitchFamily="-107" charset="0"/>
                <a:cs typeface="Arial" pitchFamily="-107" charset="0"/>
              </a:rPr>
              <a:t>Simplified versions of reality</a:t>
            </a:r>
          </a:p>
          <a:p>
            <a:pPr lvl="1" eaLnBrk="1" hangingPunct="1"/>
            <a:r>
              <a:rPr lang="en-US" sz="2800">
                <a:latin typeface="Arial" pitchFamily="-107" charset="0"/>
                <a:cs typeface="Arial" pitchFamily="-107" charset="0"/>
              </a:rPr>
              <a:t>Built with some assumptions</a:t>
            </a:r>
          </a:p>
          <a:p>
            <a:pPr lvl="1" eaLnBrk="1" hangingPunct="1"/>
            <a:r>
              <a:rPr lang="en-US" sz="2800">
                <a:latin typeface="Arial" pitchFamily="-107" charset="0"/>
                <a:cs typeface="Arial" pitchFamily="-107" charset="0"/>
              </a:rPr>
              <a:t>Are considered good if they predict accurately</a:t>
            </a:r>
            <a:endParaRPr lang="en-US" sz="280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Economic Models</a:t>
            </a:r>
            <a:r>
              <a:rPr lang="en-US">
                <a:latin typeface="Arial" pitchFamily="-107" charset="0"/>
                <a:cs typeface="Arial" pitchFamily="-107" charset="0"/>
              </a:rPr>
              <a:t>—</a:t>
            </a:r>
            <a:r>
              <a:rPr lang="en-US">
                <a:latin typeface="Helvetica Neue" pitchFamily="-107" charset="0"/>
                <a:cs typeface="Arial" pitchFamily="-107" charset="0"/>
              </a:rPr>
              <a:t>2 </a:t>
            </a:r>
          </a:p>
        </p:txBody>
      </p:sp>
      <p:sp>
        <p:nvSpPr>
          <p:cNvPr id="17411" name="Content Placeholder 2"/>
          <p:cNvSpPr>
            <a:spLocks noGrp="1"/>
          </p:cNvSpPr>
          <p:nvPr>
            <p:ph idx="1"/>
          </p:nvPr>
        </p:nvSpPr>
        <p:spPr>
          <a:xfrm>
            <a:off x="457200" y="1712913"/>
            <a:ext cx="8229600" cy="4895850"/>
          </a:xfrm>
        </p:spPr>
        <p:txBody>
          <a:bodyPr/>
          <a:lstStyle/>
          <a:p>
            <a:pPr eaLnBrk="1" hangingPunct="1"/>
            <a:r>
              <a:rPr lang="en-US" sz="3200" b="1" i="1">
                <a:solidFill>
                  <a:srgbClr val="1492C7"/>
                </a:solidFill>
                <a:latin typeface="Arial" pitchFamily="-107" charset="0"/>
                <a:cs typeface="Arial" pitchFamily="-107" charset="0"/>
              </a:rPr>
              <a:t>Ceteris paribus</a:t>
            </a:r>
          </a:p>
          <a:p>
            <a:pPr lvl="1" eaLnBrk="1" hangingPunct="1"/>
            <a:r>
              <a:rPr lang="en-US" altLang="ja-JP" sz="2800">
                <a:latin typeface="Arial" pitchFamily="-107" charset="0"/>
                <a:cs typeface="Arial" pitchFamily="-107" charset="0"/>
              </a:rPr>
              <a:t>Latin: Means </a:t>
            </a:r>
            <a:r>
              <a:rPr lang="ja-JP" altLang="en-US" sz="2800">
                <a:latin typeface="Arial" pitchFamily="-107" charset="0"/>
                <a:cs typeface="Arial" pitchFamily="-107" charset="0"/>
              </a:rPr>
              <a:t>“</a:t>
            </a:r>
            <a:r>
              <a:rPr lang="en-US" altLang="ja-JP" sz="2800">
                <a:latin typeface="Arial" pitchFamily="-107" charset="0"/>
                <a:cs typeface="Arial" pitchFamily="-107" charset="0"/>
              </a:rPr>
              <a:t>other things being equal</a:t>
            </a:r>
            <a:r>
              <a:rPr lang="ja-JP" altLang="en-US" sz="2800">
                <a:latin typeface="Arial" pitchFamily="-107" charset="0"/>
                <a:cs typeface="Arial" pitchFamily="-107" charset="0"/>
              </a:rPr>
              <a:t>”</a:t>
            </a:r>
            <a:endParaRPr lang="en-US" altLang="ja-JP" sz="2800">
              <a:latin typeface="Arial" pitchFamily="-107" charset="0"/>
              <a:cs typeface="Arial" pitchFamily="-107" charset="0"/>
            </a:endParaRPr>
          </a:p>
          <a:p>
            <a:pPr lvl="1" eaLnBrk="1" hangingPunct="1"/>
            <a:endParaRPr lang="en-US" altLang="ja-JP" sz="1000">
              <a:latin typeface="Arial" pitchFamily="-107" charset="0"/>
              <a:cs typeface="Arial" pitchFamily="-107" charset="0"/>
            </a:endParaRPr>
          </a:p>
          <a:p>
            <a:pPr lvl="1" eaLnBrk="1" hangingPunct="1"/>
            <a:r>
              <a:rPr lang="en-US" altLang="ja-JP" sz="2800">
                <a:latin typeface="Arial" pitchFamily="-107" charset="0"/>
                <a:cs typeface="Arial" pitchFamily="-107" charset="0"/>
              </a:rPr>
              <a:t>Used to build economic models</a:t>
            </a:r>
          </a:p>
          <a:p>
            <a:pPr lvl="1" eaLnBrk="1" hangingPunct="1"/>
            <a:endParaRPr lang="en-US" altLang="ja-JP" sz="1000">
              <a:latin typeface="Arial" pitchFamily="-107" charset="0"/>
              <a:cs typeface="Arial" pitchFamily="-107" charset="0"/>
            </a:endParaRPr>
          </a:p>
          <a:p>
            <a:pPr lvl="1" eaLnBrk="1" hangingPunct="1"/>
            <a:r>
              <a:rPr lang="en-US" altLang="ja-JP" sz="2800">
                <a:latin typeface="Arial" pitchFamily="-107" charset="0"/>
                <a:cs typeface="Arial" pitchFamily="-107" charset="0"/>
              </a:rPr>
              <a:t>Allows economists to examine a change in one variable while holding everything else constant</a:t>
            </a:r>
          </a:p>
          <a:p>
            <a:pPr eaLnBrk="1" hangingPunct="1"/>
            <a:endParaRPr lang="en-US" sz="3200">
              <a:latin typeface="Helvetica Neue" pitchFamily="-107" charset="0"/>
              <a:cs typeface="Arial" pitchFamily="-107" charset="0"/>
            </a:endParaRPr>
          </a:p>
          <a:p>
            <a:pPr eaLnBrk="1" hangingPunct="1">
              <a:buFont typeface="Arial" pitchFamily="-107" charset="0"/>
              <a:buNone/>
            </a:pPr>
            <a:endParaRPr lang="en-US" sz="2800">
              <a:latin typeface="Helvetica Neue"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12877</TotalTime>
  <Words>4820</Words>
  <Application>Microsoft Macintosh PowerPoint</Application>
  <PresentationFormat>On-screen Show (4:3)</PresentationFormat>
  <Paragraphs>972</Paragraphs>
  <Slides>54</Slides>
  <Notes>54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4" baseType="lpstr">
      <vt:lpstr>Arial</vt:lpstr>
      <vt:lpstr>Calibri</vt:lpstr>
      <vt:lpstr>Helvetica Neue</vt:lpstr>
      <vt:lpstr>Helvetica Neue Medium</vt:lpstr>
      <vt:lpstr>MS PGothic</vt:lpstr>
      <vt:lpstr>ＭＳ Ｐゴシック</vt:lpstr>
      <vt:lpstr>Wingdings</vt:lpstr>
      <vt:lpstr>ヒラギノ角ゴ Pro W3</vt:lpstr>
      <vt:lpstr>Office Theme</vt:lpstr>
      <vt:lpstr>Equation</vt:lpstr>
      <vt:lpstr>Model Building and Gains from Trade</vt:lpstr>
      <vt:lpstr>Previously</vt:lpstr>
      <vt:lpstr>Big Questions</vt:lpstr>
      <vt:lpstr>Here’s a question for you…</vt:lpstr>
      <vt:lpstr>The Scientific Method in Economics</vt:lpstr>
      <vt:lpstr>Positive and Normative Analysis</vt:lpstr>
      <vt:lpstr>Practice What You Know—1 </vt:lpstr>
      <vt:lpstr>Economic Models—1 </vt:lpstr>
      <vt:lpstr>Economic Models—2 </vt:lpstr>
      <vt:lpstr>Economic Analysis</vt:lpstr>
      <vt:lpstr>Models and Ceteris Paribus—1 </vt:lpstr>
      <vt:lpstr>Models and Ceteris Paribus—2 </vt:lpstr>
      <vt:lpstr>Danger of Faulty Assumptions</vt:lpstr>
      <vt:lpstr>Practice What You Know—2 </vt:lpstr>
      <vt:lpstr>Production Possibilities Frontier—1 </vt:lpstr>
      <vt:lpstr>Production Possibilities Frontier—2 </vt:lpstr>
      <vt:lpstr>Practice What You Know—3 </vt:lpstr>
      <vt:lpstr>PPF and Opportunity Cost—1 </vt:lpstr>
      <vt:lpstr>Practice What You Know—4 </vt:lpstr>
      <vt:lpstr>PPF and Opportunity Cost—2 </vt:lpstr>
      <vt:lpstr>PPF and Opportunity Cost—3 </vt:lpstr>
      <vt:lpstr>PPF and Opportunity Cost—4</vt:lpstr>
      <vt:lpstr>The PPF and Economic Growth—1 </vt:lpstr>
      <vt:lpstr>The PPF and Economic Growth—2 </vt:lpstr>
      <vt:lpstr>The PPF and Economic Growth—3 </vt:lpstr>
      <vt:lpstr>The PPF and Economic Growth—4 </vt:lpstr>
      <vt:lpstr>Shift in the PPF</vt:lpstr>
      <vt:lpstr>Practice What You Know—5 </vt:lpstr>
      <vt:lpstr>Practice What You Know—6 </vt:lpstr>
      <vt:lpstr>Practice What You Know—7 </vt:lpstr>
      <vt:lpstr>Practice What You Know—8 </vt:lpstr>
      <vt:lpstr>Practice What You Know—9 </vt:lpstr>
      <vt:lpstr>Specialization and Trade—1</vt:lpstr>
      <vt:lpstr>Specialization and Trade—2 </vt:lpstr>
      <vt:lpstr>Specialization and Trade—3 </vt:lpstr>
      <vt:lpstr>Specialization and Trade—4 </vt:lpstr>
      <vt:lpstr>Specialization and Trade—5 </vt:lpstr>
      <vt:lpstr>Specialization and Trade—6 </vt:lpstr>
      <vt:lpstr>Gains from Trade—1 </vt:lpstr>
      <vt:lpstr>Gains from Trade—2 </vt:lpstr>
      <vt:lpstr>Gains from Trade—3 </vt:lpstr>
      <vt:lpstr>Gains from Trade—4 </vt:lpstr>
      <vt:lpstr>Gains from Trade—5 </vt:lpstr>
      <vt:lpstr>Practice What You Know—10 </vt:lpstr>
      <vt:lpstr>Economics in Cast Away</vt:lpstr>
      <vt:lpstr>Trade-off Between Present and Future—1 </vt:lpstr>
      <vt:lpstr>Trade-off Between Present and Future—2 </vt:lpstr>
      <vt:lpstr>Capital Goods and Future Growth—1 </vt:lpstr>
      <vt:lpstr>Capital Goods and Future Growth—2 </vt:lpstr>
      <vt:lpstr>Visualizing Investment—1 </vt:lpstr>
      <vt:lpstr>Visualizing Investment—2 </vt:lpstr>
      <vt:lpstr>Visualizing Investment—3 </vt:lpstr>
      <vt:lpstr>Practice What You Know—11 </vt:lpstr>
      <vt:lpstr>Conclusion</vt:lpstr>
    </vt:vector>
  </TitlesOfParts>
  <Company>W.W.Norton &amp; Company</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FEDERALISM</dc:title>
  <dc:creator>Peter Lesser</dc:creator>
  <cp:lastModifiedBy>Eaton, Ariel</cp:lastModifiedBy>
  <cp:revision>725</cp:revision>
  <dcterms:created xsi:type="dcterms:W3CDTF">2016-12-23T17:42:11Z</dcterms:created>
  <dcterms:modified xsi:type="dcterms:W3CDTF">2017-11-15T15:50:31Z</dcterms:modified>
</cp:coreProperties>
</file>